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6" r:id="rId5"/>
    <p:sldId id="264" r:id="rId6"/>
    <p:sldId id="295" r:id="rId7"/>
    <p:sldId id="312" r:id="rId8"/>
    <p:sldId id="313" r:id="rId9"/>
    <p:sldId id="299" r:id="rId10"/>
    <p:sldId id="303" r:id="rId11"/>
    <p:sldId id="316" r:id="rId12"/>
    <p:sldId id="311" r:id="rId13"/>
    <p:sldId id="309" r:id="rId14"/>
    <p:sldId id="304" r:id="rId15"/>
    <p:sldId id="277" r:id="rId16"/>
    <p:sldId id="298" r:id="rId17"/>
    <p:sldId id="296" r:id="rId18"/>
    <p:sldId id="300" r:id="rId19"/>
    <p:sldId id="307" r:id="rId20"/>
    <p:sldId id="308" r:id="rId21"/>
    <p:sldId id="314" r:id="rId22"/>
    <p:sldId id="302" r:id="rId23"/>
    <p:sldId id="305" r:id="rId24"/>
    <p:sldId id="306" r:id="rId25"/>
    <p:sldId id="315" r:id="rId26"/>
    <p:sldId id="272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1DA49-EE69-868E-4DF8-FCD51CC0B355}" v="15" dt="2024-12-09T12:08:59.892"/>
    <p1510:client id="{21822BFB-A789-9EED-F8AB-7C9B15673BBD}" v="117" dt="2024-12-08T17:11:22.378"/>
    <p1510:client id="{4AAC84ED-5AE9-EA7F-0C1F-A9507FB1C998}" v="182" dt="2024-12-09T11:37:54.981"/>
    <p1510:client id="{62B2BA5E-C3B9-B679-0FAB-B0052E1901E6}" v="3" dt="2024-12-09T11:58:58.281"/>
    <p1510:client id="{779B0912-4A3D-23F8-BABB-56009B41C253}" v="7" dt="2024-12-09T11:38:59.223"/>
    <p1510:client id="{8D53DE60-E487-48F6-A778-4FD8B0F05A02}" v="215" dt="2024-12-08T18:29:13.816"/>
    <p1510:client id="{8DC0A6E0-BF2F-707F-5D30-2F10E1986994}" v="204" dt="2024-12-08T17:43:06.877"/>
    <p1510:client id="{B05F80B4-FF8D-DA81-2A53-D4100B73F098}" v="11" dt="2024-12-09T12:05:12.419"/>
    <p1510:client id="{C09E3E97-5BD2-E959-6031-32FD80CEFDDA}" v="1363" dt="2024-12-08T20:05:35.785"/>
    <p1510:client id="{CF1A1027-DE87-9598-1763-907DBD86EE2A}" v="707" dt="2024-12-09T12:19:43.5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51"/>
  </p:normalViewPr>
  <p:slideViewPr>
    <p:cSldViewPr snapToGrid="0">
      <p:cViewPr varScale="1">
        <p:scale>
          <a:sx n="105" d="100"/>
          <a:sy n="105" d="100"/>
        </p:scale>
        <p:origin x="74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564EA9-CFB2-4238-8419-2CEE25C6A09F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A60D07BD-5EB4-4292-BD98-7E8C0BC07923}">
      <dgm:prSet phldrT="[Text]" phldr="0"/>
      <dgm:spPr/>
      <dgm:t>
        <a:bodyPr/>
        <a:lstStyle/>
        <a:p>
          <a:pPr rtl="0"/>
          <a:r>
            <a:rPr lang="en-US">
              <a:latin typeface="Fira Sans"/>
            </a:rPr>
            <a:t>IHE ASPR </a:t>
          </a:r>
          <a:endParaRPr lang="en-US"/>
        </a:p>
      </dgm:t>
    </dgm:pt>
    <dgm:pt modelId="{FBFF441B-CD7D-4114-AE8A-BA573665D5F5}" type="parTrans" cxnId="{3665D219-F363-4C24-B262-1174306FCBAD}">
      <dgm:prSet/>
      <dgm:spPr/>
    </dgm:pt>
    <dgm:pt modelId="{3F85DC03-12DB-4D5D-9AA5-CA4427504F35}" type="sibTrans" cxnId="{3665D219-F363-4C24-B262-1174306FCBAD}">
      <dgm:prSet/>
      <dgm:spPr/>
      <dgm:t>
        <a:bodyPr/>
        <a:lstStyle/>
        <a:p>
          <a:endParaRPr lang="en-US"/>
        </a:p>
      </dgm:t>
    </dgm:pt>
    <dgm:pt modelId="{DC7CDFDB-96C7-44DA-97C0-99ABC15A0C4E}">
      <dgm:prSet phldr="0"/>
      <dgm:spPr/>
      <dgm:t>
        <a:bodyPr/>
        <a:lstStyle/>
        <a:p>
          <a:pPr rtl="0"/>
          <a:r>
            <a:rPr lang="en-US">
              <a:latin typeface="Fira Sans"/>
            </a:rPr>
            <a:t>MII </a:t>
          </a:r>
          <a:r>
            <a:rPr lang="en-US" err="1">
              <a:latin typeface="Fira Sans"/>
            </a:rPr>
            <a:t>Pathologiebefund</a:t>
          </a:r>
          <a:endParaRPr lang="en-US">
            <a:latin typeface="Fira Sans"/>
          </a:endParaRPr>
        </a:p>
      </dgm:t>
    </dgm:pt>
    <dgm:pt modelId="{54A63A1C-2048-4BFE-BC66-D5C357067098}" type="parTrans" cxnId="{DF0DDA1E-1974-467C-B735-B5007289EBED}">
      <dgm:prSet/>
      <dgm:spPr/>
    </dgm:pt>
    <dgm:pt modelId="{A1673981-56D4-4D46-8536-9082918C7B72}" type="sibTrans" cxnId="{DF0DDA1E-1974-467C-B735-B5007289EBED}">
      <dgm:prSet/>
      <dgm:spPr/>
    </dgm:pt>
    <dgm:pt modelId="{4DE404A5-1AD8-431E-8FCA-F5F3496019DE}">
      <dgm:prSet phldr="0"/>
      <dgm:spPr/>
      <dgm:t>
        <a:bodyPr/>
        <a:lstStyle/>
        <a:p>
          <a:pPr rtl="0"/>
          <a:r>
            <a:rPr lang="en-US" err="1">
              <a:latin typeface="Fira Sans"/>
            </a:rPr>
            <a:t>ISiK</a:t>
          </a:r>
          <a:r>
            <a:rPr lang="en-US">
              <a:latin typeface="Fira Sans"/>
            </a:rPr>
            <a:t> Basis (</a:t>
          </a:r>
          <a:r>
            <a:rPr lang="en-US" err="1">
              <a:latin typeface="Fira Sans"/>
            </a:rPr>
            <a:t>Subsysteme</a:t>
          </a:r>
          <a:r>
            <a:rPr lang="en-US">
              <a:latin typeface="Fira Sans"/>
            </a:rPr>
            <a:t>)</a:t>
          </a:r>
        </a:p>
      </dgm:t>
    </dgm:pt>
    <dgm:pt modelId="{7D75ED48-0855-45B2-A344-2E508D0BCE62}" type="parTrans" cxnId="{554C721C-C3A5-46AB-ADF8-C1CFF2FB9189}">
      <dgm:prSet/>
      <dgm:spPr/>
    </dgm:pt>
    <dgm:pt modelId="{62E4C59A-1D30-4031-A811-173D43DADF51}" type="sibTrans" cxnId="{554C721C-C3A5-46AB-ADF8-C1CFF2FB9189}">
      <dgm:prSet/>
      <dgm:spPr/>
      <dgm:t>
        <a:bodyPr/>
        <a:lstStyle/>
        <a:p>
          <a:endParaRPr lang="en-US"/>
        </a:p>
      </dgm:t>
    </dgm:pt>
    <dgm:pt modelId="{5A436C5E-85ED-44A4-965C-EF4534D2ADAF}">
      <dgm:prSet phldr="0"/>
      <dgm:spPr/>
      <dgm:t>
        <a:bodyPr/>
        <a:lstStyle/>
        <a:p>
          <a:r>
            <a:rPr lang="en-US">
              <a:latin typeface="Fira Sans"/>
            </a:rPr>
            <a:t>FHIR</a:t>
          </a:r>
        </a:p>
      </dgm:t>
    </dgm:pt>
    <dgm:pt modelId="{78F2D8AF-820D-4398-90EE-481A0E03CA8F}" type="parTrans" cxnId="{56853B1A-ED43-4FA4-B38F-F8252189EABC}">
      <dgm:prSet/>
      <dgm:spPr/>
    </dgm:pt>
    <dgm:pt modelId="{BAE3B5F7-8A2C-4D6F-8FB3-51ACFD501918}" type="sibTrans" cxnId="{56853B1A-ED43-4FA4-B38F-F8252189EABC}">
      <dgm:prSet/>
      <dgm:spPr/>
      <dgm:t>
        <a:bodyPr/>
        <a:lstStyle/>
        <a:p>
          <a:endParaRPr lang="en-US"/>
        </a:p>
      </dgm:t>
    </dgm:pt>
    <dgm:pt modelId="{9A304BD1-3CE3-45BF-8DD3-87DA0BED5609}" type="pres">
      <dgm:prSet presAssocID="{10564EA9-CFB2-4238-8419-2CEE25C6A09F}" presName="Name0" presStyleCnt="0">
        <dgm:presLayoutVars>
          <dgm:dir/>
          <dgm:resizeHandles val="exact"/>
        </dgm:presLayoutVars>
      </dgm:prSet>
      <dgm:spPr/>
    </dgm:pt>
    <dgm:pt modelId="{DFCE5258-94E1-4467-A0D8-931E967CF388}" type="pres">
      <dgm:prSet presAssocID="{10564EA9-CFB2-4238-8419-2CEE25C6A09F}" presName="vNodes" presStyleCnt="0"/>
      <dgm:spPr/>
    </dgm:pt>
    <dgm:pt modelId="{09AA01B9-AE79-4FEF-AECD-2DA08B396912}" type="pres">
      <dgm:prSet presAssocID="{4DE404A5-1AD8-431E-8FCA-F5F3496019DE}" presName="node" presStyleLbl="node1" presStyleIdx="0" presStyleCnt="4">
        <dgm:presLayoutVars>
          <dgm:bulletEnabled val="1"/>
        </dgm:presLayoutVars>
      </dgm:prSet>
      <dgm:spPr/>
    </dgm:pt>
    <dgm:pt modelId="{C53C7065-6802-4449-ACA1-1B90FFAA4C32}" type="pres">
      <dgm:prSet presAssocID="{62E4C59A-1D30-4031-A811-173D43DADF51}" presName="spacerT" presStyleCnt="0"/>
      <dgm:spPr/>
    </dgm:pt>
    <dgm:pt modelId="{2CFD3DDD-F8AF-4F1B-BC79-61E788D32D1B}" type="pres">
      <dgm:prSet presAssocID="{62E4C59A-1D30-4031-A811-173D43DADF51}" presName="sibTrans" presStyleLbl="sibTrans2D1" presStyleIdx="0" presStyleCnt="3"/>
      <dgm:spPr/>
    </dgm:pt>
    <dgm:pt modelId="{A881054A-EFC7-419A-827B-C93849EA1FF3}" type="pres">
      <dgm:prSet presAssocID="{62E4C59A-1D30-4031-A811-173D43DADF51}" presName="spacerB" presStyleCnt="0"/>
      <dgm:spPr/>
    </dgm:pt>
    <dgm:pt modelId="{96FFFA56-E174-4711-89CE-585980E74A3A}" type="pres">
      <dgm:prSet presAssocID="{A60D07BD-5EB4-4292-BD98-7E8C0BC07923}" presName="node" presStyleLbl="node1" presStyleIdx="1" presStyleCnt="4">
        <dgm:presLayoutVars>
          <dgm:bulletEnabled val="1"/>
        </dgm:presLayoutVars>
      </dgm:prSet>
      <dgm:spPr/>
    </dgm:pt>
    <dgm:pt modelId="{CC5D7902-762B-4163-825A-77512D55DC15}" type="pres">
      <dgm:prSet presAssocID="{3F85DC03-12DB-4D5D-9AA5-CA4427504F35}" presName="spacerT" presStyleCnt="0"/>
      <dgm:spPr/>
    </dgm:pt>
    <dgm:pt modelId="{829B2F77-4CD7-4F8B-AD09-D795E48329A4}" type="pres">
      <dgm:prSet presAssocID="{3F85DC03-12DB-4D5D-9AA5-CA4427504F35}" presName="sibTrans" presStyleLbl="sibTrans2D1" presStyleIdx="1" presStyleCnt="3"/>
      <dgm:spPr/>
    </dgm:pt>
    <dgm:pt modelId="{D7DA21DD-B260-4BA8-BEF4-44A60FFD73E6}" type="pres">
      <dgm:prSet presAssocID="{3F85DC03-12DB-4D5D-9AA5-CA4427504F35}" presName="spacerB" presStyleCnt="0"/>
      <dgm:spPr/>
    </dgm:pt>
    <dgm:pt modelId="{D77567A2-97B2-44ED-94BB-FE316A92BAF0}" type="pres">
      <dgm:prSet presAssocID="{5A436C5E-85ED-44A4-965C-EF4534D2ADAF}" presName="node" presStyleLbl="node1" presStyleIdx="2" presStyleCnt="4">
        <dgm:presLayoutVars>
          <dgm:bulletEnabled val="1"/>
        </dgm:presLayoutVars>
      </dgm:prSet>
      <dgm:spPr/>
    </dgm:pt>
    <dgm:pt modelId="{B522728C-2A0C-4D93-B394-6B4AAEDDDDDE}" type="pres">
      <dgm:prSet presAssocID="{10564EA9-CFB2-4238-8419-2CEE25C6A09F}" presName="sibTransLast" presStyleLbl="sibTrans2D1" presStyleIdx="2" presStyleCnt="3"/>
      <dgm:spPr/>
    </dgm:pt>
    <dgm:pt modelId="{EAC7FB51-A425-4563-87C7-89EF1C41C6D9}" type="pres">
      <dgm:prSet presAssocID="{10564EA9-CFB2-4238-8419-2CEE25C6A09F}" presName="connectorText" presStyleLbl="sibTrans2D1" presStyleIdx="2" presStyleCnt="3"/>
      <dgm:spPr/>
    </dgm:pt>
    <dgm:pt modelId="{885EFFC7-BCE4-433A-AAE7-8B14BCD05BA8}" type="pres">
      <dgm:prSet presAssocID="{10564EA9-CFB2-4238-8419-2CEE25C6A09F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45CDA713-9AE0-4CAF-8132-C4EA6597CB29}" type="presOf" srcId="{BAE3B5F7-8A2C-4D6F-8FB3-51ACFD501918}" destId="{EAC7FB51-A425-4563-87C7-89EF1C41C6D9}" srcOrd="1" destOrd="0" presId="urn:microsoft.com/office/officeart/2005/8/layout/equation2"/>
    <dgm:cxn modelId="{3665D219-F363-4C24-B262-1174306FCBAD}" srcId="{10564EA9-CFB2-4238-8419-2CEE25C6A09F}" destId="{A60D07BD-5EB4-4292-BD98-7E8C0BC07923}" srcOrd="1" destOrd="0" parTransId="{FBFF441B-CD7D-4114-AE8A-BA573665D5F5}" sibTransId="{3F85DC03-12DB-4D5D-9AA5-CA4427504F35}"/>
    <dgm:cxn modelId="{56853B1A-ED43-4FA4-B38F-F8252189EABC}" srcId="{10564EA9-CFB2-4238-8419-2CEE25C6A09F}" destId="{5A436C5E-85ED-44A4-965C-EF4534D2ADAF}" srcOrd="2" destOrd="0" parTransId="{78F2D8AF-820D-4398-90EE-481A0E03CA8F}" sibTransId="{BAE3B5F7-8A2C-4D6F-8FB3-51ACFD501918}"/>
    <dgm:cxn modelId="{554C721C-C3A5-46AB-ADF8-C1CFF2FB9189}" srcId="{10564EA9-CFB2-4238-8419-2CEE25C6A09F}" destId="{4DE404A5-1AD8-431E-8FCA-F5F3496019DE}" srcOrd="0" destOrd="0" parTransId="{7D75ED48-0855-45B2-A344-2E508D0BCE62}" sibTransId="{62E4C59A-1D30-4031-A811-173D43DADF51}"/>
    <dgm:cxn modelId="{DF0DDA1E-1974-467C-B735-B5007289EBED}" srcId="{10564EA9-CFB2-4238-8419-2CEE25C6A09F}" destId="{DC7CDFDB-96C7-44DA-97C0-99ABC15A0C4E}" srcOrd="3" destOrd="0" parTransId="{54A63A1C-2048-4BFE-BC66-D5C357067098}" sibTransId="{A1673981-56D4-4D46-8536-9082918C7B72}"/>
    <dgm:cxn modelId="{0D8A7A49-B529-4FE6-9802-6CFD6FCF18E4}" type="presOf" srcId="{62E4C59A-1D30-4031-A811-173D43DADF51}" destId="{2CFD3DDD-F8AF-4F1B-BC79-61E788D32D1B}" srcOrd="0" destOrd="0" presId="urn:microsoft.com/office/officeart/2005/8/layout/equation2"/>
    <dgm:cxn modelId="{B7AEE271-4A7F-4399-9465-BD505687CDE2}" type="presOf" srcId="{DC7CDFDB-96C7-44DA-97C0-99ABC15A0C4E}" destId="{885EFFC7-BCE4-433A-AAE7-8B14BCD05BA8}" srcOrd="0" destOrd="0" presId="urn:microsoft.com/office/officeart/2005/8/layout/equation2"/>
    <dgm:cxn modelId="{E5956180-E9DB-4FA0-85AA-206BC3079CDA}" type="presOf" srcId="{3F85DC03-12DB-4D5D-9AA5-CA4427504F35}" destId="{829B2F77-4CD7-4F8B-AD09-D795E48329A4}" srcOrd="0" destOrd="0" presId="urn:microsoft.com/office/officeart/2005/8/layout/equation2"/>
    <dgm:cxn modelId="{9941C8B0-55B2-4719-9795-B12E96D2FF9A}" type="presOf" srcId="{5A436C5E-85ED-44A4-965C-EF4534D2ADAF}" destId="{D77567A2-97B2-44ED-94BB-FE316A92BAF0}" srcOrd="0" destOrd="0" presId="urn:microsoft.com/office/officeart/2005/8/layout/equation2"/>
    <dgm:cxn modelId="{4762B7BF-D9EB-4E7C-A212-5ADEFB8A495B}" type="presOf" srcId="{10564EA9-CFB2-4238-8419-2CEE25C6A09F}" destId="{9A304BD1-3CE3-45BF-8DD3-87DA0BED5609}" srcOrd="0" destOrd="0" presId="urn:microsoft.com/office/officeart/2005/8/layout/equation2"/>
    <dgm:cxn modelId="{AABF35C1-20AA-454B-AC04-E48DE5C0BBE7}" type="presOf" srcId="{4DE404A5-1AD8-431E-8FCA-F5F3496019DE}" destId="{09AA01B9-AE79-4FEF-AECD-2DA08B396912}" srcOrd="0" destOrd="0" presId="urn:microsoft.com/office/officeart/2005/8/layout/equation2"/>
    <dgm:cxn modelId="{12BC63C5-AC59-4BBF-9D50-D1F08EE55EE7}" type="presOf" srcId="{A60D07BD-5EB4-4292-BD98-7E8C0BC07923}" destId="{96FFFA56-E174-4711-89CE-585980E74A3A}" srcOrd="0" destOrd="0" presId="urn:microsoft.com/office/officeart/2005/8/layout/equation2"/>
    <dgm:cxn modelId="{E32726CF-87E4-4390-8DD2-4273F6E4BBC0}" type="presOf" srcId="{BAE3B5F7-8A2C-4D6F-8FB3-51ACFD501918}" destId="{B522728C-2A0C-4D93-B394-6B4AAEDDDDDE}" srcOrd="0" destOrd="0" presId="urn:microsoft.com/office/officeart/2005/8/layout/equation2"/>
    <dgm:cxn modelId="{C0819D76-DEC6-4DFF-9F3C-A1BA45753C84}" type="presParOf" srcId="{9A304BD1-3CE3-45BF-8DD3-87DA0BED5609}" destId="{DFCE5258-94E1-4467-A0D8-931E967CF388}" srcOrd="0" destOrd="0" presId="urn:microsoft.com/office/officeart/2005/8/layout/equation2"/>
    <dgm:cxn modelId="{F94A6B2D-E000-4357-877E-B1F572FE9A11}" type="presParOf" srcId="{DFCE5258-94E1-4467-A0D8-931E967CF388}" destId="{09AA01B9-AE79-4FEF-AECD-2DA08B396912}" srcOrd="0" destOrd="0" presId="urn:microsoft.com/office/officeart/2005/8/layout/equation2"/>
    <dgm:cxn modelId="{ADFD8CB4-E343-44D8-A180-9ED26441B215}" type="presParOf" srcId="{DFCE5258-94E1-4467-A0D8-931E967CF388}" destId="{C53C7065-6802-4449-ACA1-1B90FFAA4C32}" srcOrd="1" destOrd="0" presId="urn:microsoft.com/office/officeart/2005/8/layout/equation2"/>
    <dgm:cxn modelId="{872746C2-9687-41FD-8EA7-29EBD6FDCCA9}" type="presParOf" srcId="{DFCE5258-94E1-4467-A0D8-931E967CF388}" destId="{2CFD3DDD-F8AF-4F1B-BC79-61E788D32D1B}" srcOrd="2" destOrd="0" presId="urn:microsoft.com/office/officeart/2005/8/layout/equation2"/>
    <dgm:cxn modelId="{F82B7120-FC5C-41AE-BE9E-C3AF85D7E8C2}" type="presParOf" srcId="{DFCE5258-94E1-4467-A0D8-931E967CF388}" destId="{A881054A-EFC7-419A-827B-C93849EA1FF3}" srcOrd="3" destOrd="0" presId="urn:microsoft.com/office/officeart/2005/8/layout/equation2"/>
    <dgm:cxn modelId="{2BB4CB5E-1B95-4823-A0F8-2BCB80D032CF}" type="presParOf" srcId="{DFCE5258-94E1-4467-A0D8-931E967CF388}" destId="{96FFFA56-E174-4711-89CE-585980E74A3A}" srcOrd="4" destOrd="0" presId="urn:microsoft.com/office/officeart/2005/8/layout/equation2"/>
    <dgm:cxn modelId="{9B56A255-F2FE-4D77-BC22-D248EE0BED73}" type="presParOf" srcId="{DFCE5258-94E1-4467-A0D8-931E967CF388}" destId="{CC5D7902-762B-4163-825A-77512D55DC15}" srcOrd="5" destOrd="0" presId="urn:microsoft.com/office/officeart/2005/8/layout/equation2"/>
    <dgm:cxn modelId="{EC165D0B-2BFB-48AC-8FFD-1A15896E3E02}" type="presParOf" srcId="{DFCE5258-94E1-4467-A0D8-931E967CF388}" destId="{829B2F77-4CD7-4F8B-AD09-D795E48329A4}" srcOrd="6" destOrd="0" presId="urn:microsoft.com/office/officeart/2005/8/layout/equation2"/>
    <dgm:cxn modelId="{B2A428E7-7E15-473D-A4BB-CC6AE130C396}" type="presParOf" srcId="{DFCE5258-94E1-4467-A0D8-931E967CF388}" destId="{D7DA21DD-B260-4BA8-BEF4-44A60FFD73E6}" srcOrd="7" destOrd="0" presId="urn:microsoft.com/office/officeart/2005/8/layout/equation2"/>
    <dgm:cxn modelId="{11D10446-8E56-4791-A834-DEB4D18665F7}" type="presParOf" srcId="{DFCE5258-94E1-4467-A0D8-931E967CF388}" destId="{D77567A2-97B2-44ED-94BB-FE316A92BAF0}" srcOrd="8" destOrd="0" presId="urn:microsoft.com/office/officeart/2005/8/layout/equation2"/>
    <dgm:cxn modelId="{28F034E4-7245-42B7-9699-4CFF3E0A0D83}" type="presParOf" srcId="{9A304BD1-3CE3-45BF-8DD3-87DA0BED5609}" destId="{B522728C-2A0C-4D93-B394-6B4AAEDDDDDE}" srcOrd="1" destOrd="0" presId="urn:microsoft.com/office/officeart/2005/8/layout/equation2"/>
    <dgm:cxn modelId="{CF0C60B6-5981-47E8-B1B5-BD7DDD520F14}" type="presParOf" srcId="{B522728C-2A0C-4D93-B394-6B4AAEDDDDDE}" destId="{EAC7FB51-A425-4563-87C7-89EF1C41C6D9}" srcOrd="0" destOrd="0" presId="urn:microsoft.com/office/officeart/2005/8/layout/equation2"/>
    <dgm:cxn modelId="{3601967C-3D13-4B1C-935E-E969E2FC431F}" type="presParOf" srcId="{9A304BD1-3CE3-45BF-8DD3-87DA0BED5609}" destId="{885EFFC7-BCE4-433A-AAE7-8B14BCD05BA8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A01B9-AE79-4FEF-AECD-2DA08B396912}">
      <dsp:nvSpPr>
        <dsp:cNvPr id="0" name=""/>
        <dsp:cNvSpPr/>
      </dsp:nvSpPr>
      <dsp:spPr>
        <a:xfrm>
          <a:off x="3411483" y="2657"/>
          <a:ext cx="850759" cy="8507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err="1">
              <a:latin typeface="Fira Sans"/>
            </a:rPr>
            <a:t>ISiK</a:t>
          </a:r>
          <a:r>
            <a:rPr lang="en-US" sz="700" kern="1200">
              <a:latin typeface="Fira Sans"/>
            </a:rPr>
            <a:t> Basis (</a:t>
          </a:r>
          <a:r>
            <a:rPr lang="en-US" sz="700" kern="1200" err="1">
              <a:latin typeface="Fira Sans"/>
            </a:rPr>
            <a:t>Subsysteme</a:t>
          </a:r>
          <a:r>
            <a:rPr lang="en-US" sz="700" kern="1200">
              <a:latin typeface="Fira Sans"/>
            </a:rPr>
            <a:t>)</a:t>
          </a:r>
        </a:p>
      </dsp:txBody>
      <dsp:txXfrm>
        <a:off x="3536074" y="127248"/>
        <a:ext cx="601577" cy="601577"/>
      </dsp:txXfrm>
    </dsp:sp>
    <dsp:sp modelId="{2CFD3DDD-F8AF-4F1B-BC79-61E788D32D1B}">
      <dsp:nvSpPr>
        <dsp:cNvPr id="0" name=""/>
        <dsp:cNvSpPr/>
      </dsp:nvSpPr>
      <dsp:spPr>
        <a:xfrm>
          <a:off x="3590142" y="922497"/>
          <a:ext cx="493440" cy="493440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655547" y="1111188"/>
        <a:ext cx="362630" cy="116058"/>
      </dsp:txXfrm>
    </dsp:sp>
    <dsp:sp modelId="{96FFFA56-E174-4711-89CE-585980E74A3A}">
      <dsp:nvSpPr>
        <dsp:cNvPr id="0" name=""/>
        <dsp:cNvSpPr/>
      </dsp:nvSpPr>
      <dsp:spPr>
        <a:xfrm>
          <a:off x="3411483" y="1485019"/>
          <a:ext cx="850759" cy="8507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>
              <a:latin typeface="Fira Sans"/>
            </a:rPr>
            <a:t>IHE ASPR </a:t>
          </a:r>
          <a:endParaRPr lang="en-US" sz="700" kern="1200"/>
        </a:p>
      </dsp:txBody>
      <dsp:txXfrm>
        <a:off x="3536074" y="1609610"/>
        <a:ext cx="601577" cy="601577"/>
      </dsp:txXfrm>
    </dsp:sp>
    <dsp:sp modelId="{829B2F77-4CD7-4F8B-AD09-D795E48329A4}">
      <dsp:nvSpPr>
        <dsp:cNvPr id="0" name=""/>
        <dsp:cNvSpPr/>
      </dsp:nvSpPr>
      <dsp:spPr>
        <a:xfrm>
          <a:off x="3590142" y="2404860"/>
          <a:ext cx="493440" cy="493440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655547" y="2593551"/>
        <a:ext cx="362630" cy="116058"/>
      </dsp:txXfrm>
    </dsp:sp>
    <dsp:sp modelId="{D77567A2-97B2-44ED-94BB-FE316A92BAF0}">
      <dsp:nvSpPr>
        <dsp:cNvPr id="0" name=""/>
        <dsp:cNvSpPr/>
      </dsp:nvSpPr>
      <dsp:spPr>
        <a:xfrm>
          <a:off x="3411483" y="2967381"/>
          <a:ext cx="850759" cy="8507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>
              <a:latin typeface="Fira Sans"/>
            </a:rPr>
            <a:t>FHIR</a:t>
          </a:r>
        </a:p>
      </dsp:txBody>
      <dsp:txXfrm>
        <a:off x="3536074" y="3091972"/>
        <a:ext cx="601577" cy="601577"/>
      </dsp:txXfrm>
    </dsp:sp>
    <dsp:sp modelId="{B522728C-2A0C-4D93-B394-6B4AAEDDDDDE}">
      <dsp:nvSpPr>
        <dsp:cNvPr id="0" name=""/>
        <dsp:cNvSpPr/>
      </dsp:nvSpPr>
      <dsp:spPr>
        <a:xfrm>
          <a:off x="4389856" y="1752157"/>
          <a:ext cx="270541" cy="3164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4389856" y="1815453"/>
        <a:ext cx="189379" cy="189890"/>
      </dsp:txXfrm>
    </dsp:sp>
    <dsp:sp modelId="{885EFFC7-BCE4-433A-AAE7-8B14BCD05BA8}">
      <dsp:nvSpPr>
        <dsp:cNvPr id="0" name=""/>
        <dsp:cNvSpPr/>
      </dsp:nvSpPr>
      <dsp:spPr>
        <a:xfrm>
          <a:off x="4772697" y="1059639"/>
          <a:ext cx="1701518" cy="1701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Fira Sans"/>
            </a:rPr>
            <a:t>MII </a:t>
          </a:r>
          <a:r>
            <a:rPr lang="en-US" sz="1100" kern="1200" err="1">
              <a:latin typeface="Fira Sans"/>
            </a:rPr>
            <a:t>Pathologiebefund</a:t>
          </a:r>
          <a:endParaRPr lang="en-US" sz="1100" kern="1200">
            <a:latin typeface="Fira Sans"/>
          </a:endParaRPr>
        </a:p>
      </dsp:txBody>
      <dsp:txXfrm>
        <a:off x="5021879" y="1308821"/>
        <a:ext cx="1203154" cy="1203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842E3-6BA4-481D-8956-6705EE44F994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Edit master text format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 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3B036-03DC-422A-A699-242FA6C1E0C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745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E5A6E286-16D0-47AE-B001-1CEB426F7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D9653E-628F-48DE-811E-8D756A092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908720"/>
            <a:ext cx="8424936" cy="1497782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E2FBD7-ACBB-4F37-8144-E2E49E365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2492896"/>
            <a:ext cx="8424936" cy="792088"/>
          </a:xfrm>
        </p:spPr>
        <p:txBody>
          <a:bodyPr tIns="3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1B1347-7A68-4ACE-B37F-1473ED032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4149080"/>
            <a:ext cx="1224000" cy="288000"/>
          </a:xfrm>
        </p:spPr>
        <p:txBody>
          <a:bodyPr tIns="6120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EFAF1353-694D-4980-A7A9-5E16DDF87531}" type="datetime1">
              <a:rPr lang="de-DE" smtClean="0"/>
              <a:t>30.01.25</a:t>
            </a:fld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54B3B78-B81B-4ED5-ACA3-C0080CAEB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3501008"/>
            <a:ext cx="7704856" cy="360040"/>
          </a:xfrm>
        </p:spPr>
        <p:txBody>
          <a:bodyPr t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A57B943-0001-4EE2-BC7E-19C2AD07A6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3861048"/>
            <a:ext cx="7705378" cy="360040"/>
          </a:xfrm>
        </p:spPr>
        <p:txBody>
          <a:bodyPr tIns="54000"/>
          <a:lstStyle>
            <a:lvl1pPr marL="0"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D526171-4A6B-4D1B-AD83-6539728CC8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8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2773-E72C-4F32-9041-4EEE847CF6E4}" type="datetime1">
              <a:rPr lang="de-DE" smtClean="0"/>
              <a:t>30.01.25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F032382-6987-4A5B-8388-7144A130D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772568"/>
            <a:ext cx="11089232" cy="417671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71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2D7C-C36A-4AB4-8C78-68B128FE4DA1}" type="datetime1">
              <a:rPr lang="de-DE" smtClean="0"/>
              <a:t>30.01.25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F032382-6987-4A5B-8388-7144A130D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772568"/>
            <a:ext cx="5328592" cy="417671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FEF123E-77E9-4A21-8B18-B17FE89266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2026" y="1772816"/>
            <a:ext cx="5328590" cy="417671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835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3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0CBF-0B3D-421B-9ECE-C089E3CCC5A4}" type="datetime1">
              <a:rPr lang="de-DE" smtClean="0"/>
              <a:t>30.01.25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F032382-6987-4A5B-8388-7144A130D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772816"/>
            <a:ext cx="3456384" cy="230450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FEF123E-77E9-4A21-8B18-B17FE89266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67808" y="1772816"/>
            <a:ext cx="3456384" cy="2304256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79AF6944-A3E7-4CBD-9B49-2619ED6BFE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3563" y="1772816"/>
            <a:ext cx="3457575" cy="230346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4A825DC-95AC-4589-8462-4C27830E4F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193" y="4221088"/>
            <a:ext cx="3457575" cy="1657350"/>
          </a:xfrm>
        </p:spPr>
        <p:txBody>
          <a:bodyPr tIns="36000"/>
          <a:lstStyle>
            <a:lvl1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D1F3E311-8EC9-4675-8863-3AA22D1904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7213" y="4221088"/>
            <a:ext cx="3457575" cy="1657350"/>
          </a:xfrm>
        </p:spPr>
        <p:txBody>
          <a:bodyPr tIns="36000"/>
          <a:lstStyle>
            <a:lvl1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A5A59EB7-A456-4509-9410-E72C278DF8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3563" y="4221163"/>
            <a:ext cx="3457575" cy="1657350"/>
          </a:xfrm>
        </p:spPr>
        <p:txBody>
          <a:bodyPr tIns="3600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442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3819B7BD-07B5-45B3-9212-845053AFD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0C298-2068-49AF-8BB2-A850CCA68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1700808"/>
            <a:ext cx="5328592" cy="3888432"/>
          </a:xfrm>
        </p:spPr>
        <p:txBody>
          <a:bodyPr/>
          <a:lstStyle>
            <a:lvl1pPr marL="0" indent="0">
              <a:spcBef>
                <a:spcPts val="0"/>
              </a:spcBef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51DAE-2D02-4860-A42E-DD4FB3854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700809"/>
            <a:ext cx="5328592" cy="3888432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7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5308F-49A1-4037-A2C0-E450BD0B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D906DD-DFED-4CFA-B0FF-ABDE89F64F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71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7C45994-FFEC-4E42-97E7-E598FA17EB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0C298-2068-49AF-8BB2-A850CCA68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3717032"/>
            <a:ext cx="5328592" cy="1872208"/>
          </a:xfrm>
        </p:spPr>
        <p:txBody>
          <a:bodyPr/>
          <a:lstStyle>
            <a:lvl1pPr marL="0" indent="0">
              <a:spcBef>
                <a:spcPts val="0"/>
              </a:spcBef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5308F-49A1-4037-A2C0-E450BD0B4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980728"/>
            <a:ext cx="9936000" cy="792088"/>
          </a:xfrm>
        </p:spPr>
        <p:txBody>
          <a:bodyPr tIns="3600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5A59225-326D-469E-9A53-F77ADA2328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74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04CE9-BC0C-4814-998F-C79F96C8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82A569-95EE-47A6-98FA-7BB280A9E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7F3D8-B3F0-4C4D-85C3-36E7F7300782}" type="datetime1">
              <a:rPr lang="de-DE" smtClean="0"/>
              <a:t>30.01.25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222BAA-0257-4EDC-8D30-88CA9AFD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7BA60D-178C-45C4-A9E4-BBAF852A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799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EB2541-7CEE-4158-97A3-7265B2D5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075B4-8C6E-402D-AAD0-EC0FFCFB25DF}" type="datetime1">
              <a:rPr lang="de-DE" smtClean="0"/>
              <a:t>30.01.25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A0A086C-F3D1-40B8-9DFB-59A2ECCA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F17735-C342-45AF-A3B3-2EE13EB1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70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1AFF-057E-466F-9447-D0F115EEDBDF}" type="datetime1">
              <a:rPr lang="de-DE" smtClean="0"/>
              <a:t>30.01.25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579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FCEE1702-7B0C-4131-91DE-1D18B49E61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D9653E-628F-48DE-811E-8D756A092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908720"/>
            <a:ext cx="8424936" cy="1497782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E2FBD7-ACBB-4F37-8144-E2E49E365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2492896"/>
            <a:ext cx="8424936" cy="792088"/>
          </a:xfrm>
        </p:spPr>
        <p:txBody>
          <a:bodyPr tIns="3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>
                <a:solidFill>
                  <a:schemeClr val="accent3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1B1347-7A68-4ACE-B37F-1473ED032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20" y="4149080"/>
            <a:ext cx="1224000" cy="288000"/>
          </a:xfrm>
        </p:spPr>
        <p:txBody>
          <a:bodyPr tIns="6120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73B1F17C-5FA9-4095-BE16-F1D27AF3C0FA}" type="datetime1">
              <a:rPr lang="de-DE" smtClean="0"/>
              <a:t>30.01.25</a:t>
            </a:fld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54B3B78-B81B-4ED5-ACA3-C0080CAEB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3501008"/>
            <a:ext cx="7704856" cy="360040"/>
          </a:xfrm>
        </p:spPr>
        <p:txBody>
          <a:bodyPr t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A57B943-0001-4EE2-BC7E-19C2AD07A6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3861048"/>
            <a:ext cx="7705378" cy="360040"/>
          </a:xfrm>
        </p:spPr>
        <p:txBody>
          <a:bodyPr tIns="54000"/>
          <a:lstStyle>
            <a:lvl1pPr marL="0"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EC03209-B71C-4EA2-8E85-611F6ECDD0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0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360000">
              <a:buClr>
                <a:schemeClr val="accent2"/>
              </a:buClr>
              <a:buFont typeface="+mj-lt"/>
              <a:buAutoNum type="arabicPeriod"/>
              <a:defRPr b="0">
                <a:solidFill>
                  <a:schemeClr val="tx1"/>
                </a:solidFill>
              </a:defRPr>
            </a:lvl1pPr>
            <a:lvl2pPr marL="594000" indent="-2340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2pPr>
            <a:lvl3pPr marL="594000" indent="-234000">
              <a:defRPr/>
            </a:lvl3pPr>
            <a:lvl4pPr marL="594000" indent="-234000">
              <a:defRPr/>
            </a:lvl4pPr>
            <a:lvl5pPr marL="594000" indent="-234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5890-3535-4B99-BCC2-746212E7D208}" type="datetime1">
              <a:rPr lang="de-DE" smtClean="0"/>
              <a:t>30.01.25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144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Inhaltsverzeichnis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360000">
              <a:buClr>
                <a:schemeClr val="accent2"/>
              </a:buClr>
              <a:buFont typeface="+mj-lt"/>
              <a:buAutoNum type="arabicPeriod"/>
              <a:defRPr b="0">
                <a:solidFill>
                  <a:schemeClr val="bg1"/>
                </a:solidFill>
              </a:defRPr>
            </a:lvl1pPr>
            <a:lvl2pPr marL="594000" indent="-234000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594000" indent="-234000">
              <a:defRPr>
                <a:solidFill>
                  <a:schemeClr val="bg1"/>
                </a:solidFill>
              </a:defRPr>
            </a:lvl3pPr>
            <a:lvl4pPr marL="594000" indent="-234000">
              <a:defRPr>
                <a:solidFill>
                  <a:schemeClr val="bg1"/>
                </a:solidFill>
              </a:defRPr>
            </a:lvl4pPr>
            <a:lvl5pPr marL="594000" indent="-2340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884A15-7728-4343-928E-C0B5C25FF697}" type="datetime1">
              <a:rPr lang="de-DE" smtClean="0"/>
              <a:t>30.01.25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der 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E2B19B1-6D3F-4CE2-A41D-C05D49E5A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3684" y="6015600"/>
            <a:ext cx="1656000" cy="7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1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809D42F-46B1-42EC-A13F-2A15D3DB0C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1C897F-07DD-4455-A122-6270A86F6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1628800"/>
            <a:ext cx="11089232" cy="2448000"/>
          </a:xfrm>
        </p:spPr>
        <p:txBody>
          <a:bodyPr anchor="t" anchorCtr="0"/>
          <a:lstStyle>
            <a:lvl1pPr>
              <a:lnSpc>
                <a:spcPct val="100000"/>
              </a:lnSpc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34FC1B-C54D-4A37-8FC0-EDC2CA99C41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1384" y="112927"/>
            <a:ext cx="11089232" cy="1500187"/>
          </a:xfrm>
        </p:spPr>
        <p:txBody>
          <a:bodyPr tIns="18000"/>
          <a:lstStyle>
            <a:lvl1pPr marL="0" indent="0">
              <a:buFont typeface="+mj-lt"/>
              <a:buNone/>
              <a:defRPr sz="9000" b="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/>
              <a:t>Nr.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E5CF29-BBAA-4ACF-BCC7-35BB5F3D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C7F7-154A-43C5-AB12-C2FCA7F84A5E}" type="datetime1">
              <a:rPr lang="de-DE" smtClean="0"/>
              <a:t>30.01.25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236100-60E8-4E9E-86E4-6ECCB38A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C66D73-6145-4EDA-B42A-178CEBC8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24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EB2541-7CEE-4158-97A3-7265B2D5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BB776-907E-4CD6-B6E2-29317853EDEC}" type="datetime1">
              <a:rPr lang="de-DE" smtClean="0"/>
              <a:t>30.01.25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A0A086C-F3D1-40B8-9DFB-59A2ECCA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F17735-C342-45AF-A3B3-2EE13EB1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‹Nr.›</a:t>
            </a:fld>
            <a:endParaRPr lang="en-GB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9F5D74C-1420-4AB8-A729-F0879CAE96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692697"/>
            <a:ext cx="11089232" cy="49685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" b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73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0C298-2068-49AF-8BB2-A850CCA68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1700808"/>
            <a:ext cx="5328592" cy="42484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51DAE-2D02-4860-A42E-DD4FB3854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700808"/>
            <a:ext cx="5328592" cy="424847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5308F-49A1-4037-A2C0-E450BD0B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9B3ABFAA-9642-4B05-80EE-5AF92C4EC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2EF4B-703B-4F9A-BC8F-BF0883629446}" type="datetime1">
              <a:rPr lang="de-DE" smtClean="0"/>
              <a:t>30.01.25</a:t>
            </a:fld>
            <a:endParaRPr lang="en-GB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BD2519BF-BDB4-4096-B2C3-39A3D7C5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A22B99D-742E-4480-A561-5B5A5804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38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6672"/>
            <a:ext cx="5327999" cy="864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700808"/>
            <a:ext cx="5328000" cy="42484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FE73EF4-2BCC-469E-9683-114DBB4386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12024" y="548680"/>
            <a:ext cx="5328520" cy="54006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E054B53-AC56-4DA0-807C-4883F23D47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2000C8-74CA-465C-9557-1007052404F0}" type="datetime1">
              <a:rPr lang="de-DE" smtClean="0"/>
              <a:t>30.01.25</a:t>
            </a:fld>
            <a:endParaRPr lang="en-GB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5EE6EB49-D030-450C-99B9-15172A99E9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CD9BE316-FB6A-4B64-B9CA-B94637F0DF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44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CEC7D1A-1AD3-4526-9446-CC6AACB2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6672"/>
            <a:ext cx="9936000" cy="864000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/>
          <a:p>
            <a:r>
              <a:rPr lang="de-DE"/>
              <a:t>Edit master title format 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F511AC-E4E2-4D62-AD5D-6352E3EE2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384" y="1700808"/>
            <a:ext cx="9936000" cy="4248472"/>
          </a:xfrm>
          <a:prstGeom prst="rect">
            <a:avLst/>
          </a:prstGeom>
        </p:spPr>
        <p:txBody>
          <a:bodyPr vert="horz" lIns="0" tIns="18000" rIns="0" bIns="0" rtlCol="0">
            <a:noAutofit/>
          </a:bodyPr>
          <a:lstStyle/>
          <a:p>
            <a:pPr lvl="0"/>
            <a:r>
              <a:rPr lang="de-DE"/>
              <a:t>Edit master text format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  <a:p>
            <a:pPr lvl="5"/>
            <a:r>
              <a:rPr lang="de-DE"/>
              <a:t>Sixth level</a:t>
            </a:r>
          </a:p>
          <a:p>
            <a:pPr lvl="6"/>
            <a:r>
              <a:rPr lang="de-DE"/>
              <a:t>Seventh level</a:t>
            </a:r>
          </a:p>
          <a:p>
            <a:pPr lvl="7"/>
            <a:r>
              <a:rPr lang="de-DE"/>
              <a:t>Eighth level</a:t>
            </a:r>
          </a:p>
          <a:p>
            <a:pPr lvl="8"/>
            <a:r>
              <a:rPr lang="de-DE"/>
              <a:t>Ninth level</a:t>
            </a:r>
          </a:p>
          <a:p>
            <a:pPr lvl="4"/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A97232-DFF6-486E-A4CE-4FA70C5CB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520" y="6381328"/>
            <a:ext cx="792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03BE9-BA26-47EA-B9C6-CB718202C27E}" type="datetime1">
              <a:rPr lang="de-DE" smtClean="0"/>
              <a:t>30.01.25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6C2777-E81C-4B10-B2BA-4D5DABDF8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9536" y="6381328"/>
            <a:ext cx="4320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Presentation title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5917DF-0349-437A-A790-72D2C840E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384" y="6381328"/>
            <a:ext cx="288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3F2F4-3D73-4946-89C6-7727ECB7DC00}" type="slidenum">
              <a:rPr lang="en-GB" smtClean="0"/>
              <a:t>‹Nr.›</a:t>
            </a:fld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1C9797E-35F8-449C-BAC6-3D514F71ABB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23684" y="6015151"/>
            <a:ext cx="1656207" cy="72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65" r:id="rId4"/>
    <p:sldLayoutId id="2147483666" r:id="rId5"/>
    <p:sldLayoutId id="2147483651" r:id="rId6"/>
    <p:sldLayoutId id="2147483664" r:id="rId7"/>
    <p:sldLayoutId id="2147483652" r:id="rId8"/>
    <p:sldLayoutId id="2147483660" r:id="rId9"/>
    <p:sldLayoutId id="2147483661" r:id="rId10"/>
    <p:sldLayoutId id="2147483662" r:id="rId11"/>
    <p:sldLayoutId id="2147483663" r:id="rId12"/>
    <p:sldLayoutId id="2147483670" r:id="rId13"/>
    <p:sldLayoutId id="2147483671" r:id="rId14"/>
    <p:sldLayoutId id="2147483654" r:id="rId15"/>
    <p:sldLayoutId id="2147483655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Tx/>
        <a:buNone/>
        <a:defRPr sz="20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34000" indent="-234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360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tructureDefinition/Observation#Observation.effectiveDateTime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hl7.org/fhir/us/cancer-reporting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ihtsdotools.org/display/DOCCANSIG/5.2.3+Examples" TargetMode="External"/><Relationship Id="rId2" Type="http://schemas.openxmlformats.org/officeDocument/2006/relationships/hyperlink" Target="https://confluence.ihtsdotools.org/display/CSRPG/Cancer+Synoptic+Reporting+Clinical+Project+Group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moHoelter/SDC-Workshop/blob/master/fsh-generated/resources/Questionnaire-WorkshopOBE.json" TargetMode="External"/><Relationship Id="rId2" Type="http://schemas.openxmlformats.org/officeDocument/2006/relationships/hyperlink" Target="https://github.com/ThimoHoelter/SDC-Workshop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ThimoHoelter/SDC-Workshop/blob/master/fsh-generated/resources/Questionnaire-WorkshopDBE.js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matchbox.health/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4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F6F3ACB-E5B2-4F09-998E-035BD106E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908720"/>
            <a:ext cx="11083075" cy="1533223"/>
          </a:xfrm>
        </p:spPr>
        <p:txBody>
          <a:bodyPr/>
          <a:lstStyle/>
          <a:p>
            <a:r>
              <a:rPr lang="de-DE"/>
              <a:t>Fragebogenbasierte pathologische Befundung on FHIR </a:t>
            </a:r>
            <a:endParaRPr lang="en-US"/>
          </a:p>
        </p:txBody>
      </p:sp>
      <p:sp>
        <p:nvSpPr>
          <p:cNvPr id="18" name="Untertitel 17">
            <a:extLst>
              <a:ext uri="{FF2B5EF4-FFF2-40B4-BE49-F238E27FC236}">
                <a16:creationId xmlns:a16="http://schemas.microsoft.com/office/drawing/2014/main" id="{464994C8-4928-4625-A312-7FA41BDA0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36000" rIns="0" bIns="0" rtlCol="0" anchor="t">
            <a:noAutofit/>
          </a:bodyPr>
          <a:lstStyle/>
          <a:p>
            <a:r>
              <a:rPr lang="de-DE"/>
              <a:t>Impulsworkshop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8CE285-00CC-4410-87CA-BEADEEFF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4149080"/>
            <a:ext cx="7704856" cy="288000"/>
          </a:xfrm>
        </p:spPr>
        <p:txBody>
          <a:bodyPr/>
          <a:lstStyle/>
          <a:p>
            <a:r>
              <a:rPr lang="de-DE"/>
              <a:t>Date </a:t>
            </a:r>
            <a:endParaRPr lang="en-GB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E4F06A7-FE5B-48C9-8335-BDA2001AB1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Thimo </a:t>
            </a:r>
            <a:r>
              <a:rPr lang="en-US" err="1"/>
              <a:t>Hölter</a:t>
            </a:r>
            <a:r>
              <a:rPr lang="en-US"/>
              <a:t> &amp; Thomas </a:t>
            </a:r>
            <a:r>
              <a:rPr lang="en-US" err="1"/>
              <a:t>Debertshäuser</a:t>
            </a:r>
            <a:r>
              <a:rPr lang="en-US"/>
              <a:t> 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FA1B9125-6F9B-4A4A-B985-9544002A41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54000" rIns="0" bIns="0" rtlCol="0" anchor="t">
            <a:noAutofit/>
          </a:bodyPr>
          <a:lstStyle/>
          <a:p>
            <a:r>
              <a:rPr lang="en-GB"/>
              <a:t>HL7 FHIR and Terminology Community Days</a:t>
            </a:r>
          </a:p>
        </p:txBody>
      </p:sp>
      <p:sp>
        <p:nvSpPr>
          <p:cNvPr id="6" name="Textplatzhalter 19">
            <a:extLst>
              <a:ext uri="{FF2B5EF4-FFF2-40B4-BE49-F238E27FC236}">
                <a16:creationId xmlns:a16="http://schemas.microsoft.com/office/drawing/2014/main" id="{1494BC9A-5740-8E9E-69BB-28E9A1581BA7}"/>
              </a:ext>
            </a:extLst>
          </p:cNvPr>
          <p:cNvSpPr txBox="1">
            <a:spLocks/>
          </p:cNvSpPr>
          <p:nvPr/>
        </p:nvSpPr>
        <p:spPr>
          <a:xfrm>
            <a:off x="1040481" y="4172936"/>
            <a:ext cx="7705378" cy="360040"/>
          </a:xfrm>
          <a:prstGeom prst="rect">
            <a:avLst/>
          </a:prstGeom>
        </p:spPr>
        <p:txBody>
          <a:bodyPr vert="horz" lIns="0" tIns="54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: 09.10.2024</a:t>
            </a:r>
            <a:endParaRPr lang="en-US"/>
          </a:p>
        </p:txBody>
      </p:sp>
      <p:pic>
        <p:nvPicPr>
          <p:cNvPr id="2" name="Picture 1" descr="Clinical Informatics and FHIR® | Data Science at NIH">
            <a:extLst>
              <a:ext uri="{FF2B5EF4-FFF2-40B4-BE49-F238E27FC236}">
                <a16:creationId xmlns:a16="http://schemas.microsoft.com/office/drawing/2014/main" id="{20A4C91A-DF94-A229-196D-8EACD409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7312" y="4861339"/>
            <a:ext cx="1324113" cy="82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52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254F-21F3-7D02-C36A-D3869C7C2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Definition-based extraction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Extraktions</a:t>
            </a:r>
            <a:r>
              <a:rPr lang="en-US"/>
              <a:t>-Methode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größerere</a:t>
            </a:r>
            <a:r>
              <a:rPr lang="en-US"/>
              <a:t> Usability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7CB56-D87E-F60E-DA77-579390194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pPr marL="342900" indent="-342900">
              <a:buFont typeface="Calibri"/>
              <a:buChar char="-"/>
            </a:pPr>
            <a:r>
              <a:rPr lang="en-US" err="1"/>
              <a:t>präzise</a:t>
            </a:r>
            <a:r>
              <a:rPr lang="en-US"/>
              <a:t> Definition des </a:t>
            </a:r>
            <a:r>
              <a:rPr lang="en-US" err="1"/>
              <a:t>Zielelements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FHIRPath</a:t>
            </a:r>
            <a:endParaRPr lang="en-US"/>
          </a:p>
          <a:p>
            <a:pPr marL="0" indent="0">
              <a:lnSpc>
                <a:spcPct val="113999"/>
              </a:lnSpc>
              <a:buNone/>
            </a:pPr>
            <a:r>
              <a:rPr lang="en-US" sz="1400">
                <a:solidFill>
                  <a:srgbClr val="CE9178"/>
                </a:solidFill>
                <a:latin typeface="Menl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http://hl7.org/fhir/StructureDefinition/Observation#Observation.effectiveDateTime</a:t>
            </a:r>
            <a:endParaRPr lang="en-US" sz="1400"/>
          </a:p>
          <a:p>
            <a:pPr marL="342900" indent="-342900">
              <a:lnSpc>
                <a:spcPct val="113999"/>
              </a:lnSpc>
              <a:buFont typeface="Calibri"/>
              <a:buChar char="-"/>
            </a:pPr>
            <a:endParaRPr lang="en-US"/>
          </a:p>
          <a:p>
            <a:pPr marL="342900" indent="-342900">
              <a:lnSpc>
                <a:spcPct val="113999"/>
              </a:lnSpc>
              <a:buFont typeface="Calibri"/>
              <a:buChar char="-"/>
            </a:pPr>
            <a:r>
              <a:rPr lang="en-US" err="1"/>
              <a:t>Dynamische</a:t>
            </a:r>
            <a:r>
              <a:rPr lang="en-US"/>
              <a:t> </a:t>
            </a:r>
            <a:r>
              <a:rPr lang="en-US" err="1"/>
              <a:t>Elemente</a:t>
            </a:r>
            <a:r>
              <a:rPr lang="en-US"/>
              <a:t> </a:t>
            </a:r>
            <a:r>
              <a:rPr lang="en-US" err="1"/>
              <a:t>können</a:t>
            </a:r>
            <a:r>
              <a:rPr lang="en-US"/>
              <a:t> </a:t>
            </a:r>
            <a:r>
              <a:rPr lang="en-US" err="1"/>
              <a:t>über</a:t>
            </a:r>
            <a:r>
              <a:rPr lang="en-US"/>
              <a:t> den </a:t>
            </a:r>
            <a:r>
              <a:rPr lang="en-US" err="1"/>
              <a:t>Fragebogen</a:t>
            </a:r>
            <a:r>
              <a:rPr lang="en-US"/>
              <a:t> </a:t>
            </a:r>
            <a:r>
              <a:rPr lang="en-US" err="1"/>
              <a:t>eingegeben</a:t>
            </a:r>
            <a:r>
              <a:rPr lang="en-US"/>
              <a:t> </a:t>
            </a:r>
            <a:r>
              <a:rPr lang="en-US" err="1"/>
              <a:t>werden</a:t>
            </a:r>
            <a:r>
              <a:rPr lang="en-US"/>
              <a:t> </a:t>
            </a:r>
          </a:p>
          <a:p>
            <a:pPr marL="0" indent="0">
              <a:lnSpc>
                <a:spcPct val="113999"/>
              </a:lnSpc>
              <a:buNone/>
            </a:pPr>
            <a:endParaRPr lang="en-US"/>
          </a:p>
          <a:p>
            <a:pPr marL="342900" indent="-342900">
              <a:lnSpc>
                <a:spcPct val="113999"/>
              </a:lnSpc>
              <a:buFont typeface="Calibri"/>
              <a:buChar char="-"/>
            </a:pPr>
            <a:r>
              <a:rPr lang="en-US" err="1"/>
              <a:t>Statische</a:t>
            </a:r>
            <a:r>
              <a:rPr lang="en-US"/>
              <a:t> </a:t>
            </a:r>
            <a:r>
              <a:rPr lang="en-US" err="1"/>
              <a:t>Elemente</a:t>
            </a:r>
            <a:r>
              <a:rPr lang="en-US"/>
              <a:t> </a:t>
            </a:r>
            <a:r>
              <a:rPr lang="en-US" err="1"/>
              <a:t>benötigen</a:t>
            </a:r>
            <a:r>
              <a:rPr lang="en-US"/>
              <a:t> </a:t>
            </a:r>
            <a:r>
              <a:rPr lang="en-US" err="1"/>
              <a:t>ebenfalls</a:t>
            </a:r>
            <a:r>
              <a:rPr lang="en-US"/>
              <a:t> </a:t>
            </a:r>
            <a:r>
              <a:rPr lang="en-US" err="1"/>
              <a:t>eine</a:t>
            </a:r>
            <a:r>
              <a:rPr lang="en-US"/>
              <a:t> Frage, die </a:t>
            </a:r>
            <a:r>
              <a:rPr lang="en-US" err="1"/>
              <a:t>statisch</a:t>
            </a:r>
            <a:r>
              <a:rPr lang="en-US"/>
              <a:t> </a:t>
            </a:r>
            <a:r>
              <a:rPr lang="en-US" err="1"/>
              <a:t>vorausgefüllt</a:t>
            </a:r>
            <a:r>
              <a:rPr lang="en-US"/>
              <a:t> (</a:t>
            </a:r>
            <a:r>
              <a:rPr lang="en-US" err="1"/>
              <a:t>z.B.</a:t>
            </a:r>
            <a:r>
              <a:rPr lang="en-US"/>
              <a:t> </a:t>
            </a:r>
            <a:r>
              <a:rPr lang="en-US" i="1" err="1"/>
              <a:t>DiagnosticReport.status</a:t>
            </a:r>
            <a:r>
              <a:rPr lang="en-US"/>
              <a:t> ) </a:t>
            </a:r>
            <a:r>
              <a:rPr lang="en-US" err="1"/>
              <a:t>oder</a:t>
            </a:r>
            <a:r>
              <a:rPr lang="en-US"/>
              <a:t> prepopulated </a:t>
            </a:r>
            <a:r>
              <a:rPr lang="en-US" err="1"/>
              <a:t>wird</a:t>
            </a:r>
            <a:r>
              <a:rPr lang="en-US"/>
              <a:t> (</a:t>
            </a:r>
            <a:r>
              <a:rPr lang="en-US" err="1"/>
              <a:t>z.B.</a:t>
            </a:r>
            <a:r>
              <a:rPr lang="en-US"/>
              <a:t> </a:t>
            </a:r>
            <a:r>
              <a:rPr lang="en-US" i="1" err="1"/>
              <a:t>Specimen.identifier</a:t>
            </a:r>
            <a:r>
              <a:rPr lang="en-US"/>
              <a:t>)</a:t>
            </a:r>
          </a:p>
          <a:p>
            <a:pPr marL="0" indent="0">
              <a:lnSpc>
                <a:spcPct val="113999"/>
              </a:lnSpc>
              <a:buNone/>
            </a:pPr>
            <a:endParaRPr lang="en-US"/>
          </a:p>
          <a:p>
            <a:pPr marL="0" indent="0">
              <a:lnSpc>
                <a:spcPct val="113999"/>
              </a:lnSpc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FC5EB-DE2A-1136-C6DE-1DFE5789B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5890-3535-4B99-BCC2-746212E7D208}" type="datetime1">
              <a:rPr lang="de-DE" smtClean="0"/>
              <a:t>30.01.25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5221C-737E-1A3E-BF6E-DAEA7B2A4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CAE62-AA6E-AD36-4D19-E007B453E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69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A253-D568-E324-6CE7-ED942CD6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Beispielhaftes</a:t>
            </a:r>
            <a:r>
              <a:rPr lang="en-US"/>
              <a:t> </a:t>
            </a:r>
            <a:r>
              <a:rPr lang="en-US" err="1"/>
              <a:t>Sequenzdiagramm</a:t>
            </a:r>
            <a:br>
              <a:rPr lang="en-US"/>
            </a:br>
            <a:r>
              <a:rPr lang="en-US"/>
              <a:t>"</a:t>
            </a:r>
            <a:r>
              <a:rPr lang="en-US" err="1"/>
              <a:t>Pathologische</a:t>
            </a:r>
            <a:r>
              <a:rPr lang="en-US"/>
              <a:t> </a:t>
            </a:r>
            <a:r>
              <a:rPr lang="en-US" err="1"/>
              <a:t>Befundung</a:t>
            </a:r>
            <a:r>
              <a:rPr lang="en-US"/>
              <a:t>"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CDB01-151E-CE2F-BF72-54C7DCA6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5890-3535-4B99-BCC2-746212E7D208}" type="datetime1">
              <a:rPr lang="de-DE" smtClean="0"/>
              <a:t>30.01.25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FE64B-B736-53BA-CD37-7C80A48DA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49CF2-66C5-50C2-54FD-E31897DC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8A110A-CF02-58E5-5D6A-47078F7754AD}"/>
              </a:ext>
            </a:extLst>
          </p:cNvPr>
          <p:cNvSpPr/>
          <p:nvPr/>
        </p:nvSpPr>
        <p:spPr>
          <a:xfrm>
            <a:off x="839862" y="1507518"/>
            <a:ext cx="715250" cy="48798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KIS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5034CD-30F5-6450-A5E3-0F16DAB11E7D}"/>
              </a:ext>
            </a:extLst>
          </p:cNvPr>
          <p:cNvSpPr/>
          <p:nvPr/>
        </p:nvSpPr>
        <p:spPr>
          <a:xfrm>
            <a:off x="6764285" y="1507518"/>
            <a:ext cx="710204" cy="48697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LIS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D47B0C-B3D6-F595-B415-268A7446E255}"/>
              </a:ext>
            </a:extLst>
          </p:cNvPr>
          <p:cNvSpPr/>
          <p:nvPr/>
        </p:nvSpPr>
        <p:spPr>
          <a:xfrm>
            <a:off x="2147996" y="2260900"/>
            <a:ext cx="3544445" cy="2663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err="1"/>
              <a:t>Auftrag</a:t>
            </a:r>
            <a:r>
              <a:rPr lang="en-US" sz="1200"/>
              <a:t>: </a:t>
            </a:r>
            <a:r>
              <a:rPr lang="en-US" sz="1200" err="1"/>
              <a:t>Pathologische</a:t>
            </a:r>
            <a:r>
              <a:rPr lang="en-US" sz="1200"/>
              <a:t> </a:t>
            </a:r>
            <a:r>
              <a:rPr lang="en-US" sz="1200" err="1"/>
              <a:t>Befundung</a:t>
            </a:r>
            <a:r>
              <a:rPr lang="en-US" sz="1200"/>
              <a:t> </a:t>
            </a:r>
            <a:r>
              <a:rPr lang="en-US" sz="1200" err="1"/>
              <a:t>einer</a:t>
            </a:r>
            <a:r>
              <a:rPr lang="en-US" sz="1200"/>
              <a:t> Biopsie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852E29-DCC4-09FD-EBA4-EFDA4AAF1943}"/>
              </a:ext>
            </a:extLst>
          </p:cNvPr>
          <p:cNvCxnSpPr/>
          <p:nvPr/>
        </p:nvCxnSpPr>
        <p:spPr>
          <a:xfrm flipV="1">
            <a:off x="1661911" y="2508780"/>
            <a:ext cx="4963265" cy="2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06A596-2961-F764-FB12-59FB449894B4}"/>
              </a:ext>
            </a:extLst>
          </p:cNvPr>
          <p:cNvCxnSpPr>
            <a:cxnSpLocks/>
          </p:cNvCxnSpPr>
          <p:nvPr/>
        </p:nvCxnSpPr>
        <p:spPr>
          <a:xfrm flipH="1" flipV="1">
            <a:off x="1663291" y="3367126"/>
            <a:ext cx="5124402" cy="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580EE37-C743-9D53-1FB2-1CBA50D7BAE4}"/>
              </a:ext>
            </a:extLst>
          </p:cNvPr>
          <p:cNvSpPr/>
          <p:nvPr/>
        </p:nvSpPr>
        <p:spPr>
          <a:xfrm>
            <a:off x="8107744" y="1978303"/>
            <a:ext cx="3493982" cy="846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err="1"/>
              <a:t>Anlegen</a:t>
            </a:r>
            <a:r>
              <a:rPr lang="en-US" sz="1100"/>
              <a:t> Fall, </a:t>
            </a:r>
            <a:r>
              <a:rPr lang="en-US" sz="1100" err="1"/>
              <a:t>Identifikation</a:t>
            </a:r>
            <a:r>
              <a:rPr lang="en-US" sz="1100"/>
              <a:t> des </a:t>
            </a:r>
            <a:r>
              <a:rPr lang="en-US" sz="1100" err="1"/>
              <a:t>pathologischen</a:t>
            </a:r>
            <a:r>
              <a:rPr lang="en-US" sz="1100"/>
              <a:t> </a:t>
            </a:r>
            <a:r>
              <a:rPr lang="en-US" sz="1100" err="1"/>
              <a:t>Protokolls</a:t>
            </a:r>
            <a:r>
              <a:rPr lang="en-US" sz="1100"/>
              <a:t>, </a:t>
            </a:r>
            <a:r>
              <a:rPr lang="en-US" sz="1100" err="1"/>
              <a:t>Selektion</a:t>
            </a:r>
            <a:r>
              <a:rPr lang="en-US" sz="1100"/>
              <a:t> </a:t>
            </a:r>
            <a:r>
              <a:rPr lang="en-US" sz="1100" err="1"/>
              <a:t>Rückfragen</a:t>
            </a:r>
            <a:r>
              <a:rPr lang="en-US" sz="110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4D113B-F584-AEFD-DE1C-85FC4B9DDA67}"/>
              </a:ext>
            </a:extLst>
          </p:cNvPr>
          <p:cNvSpPr txBox="1"/>
          <p:nvPr/>
        </p:nvSpPr>
        <p:spPr>
          <a:xfrm>
            <a:off x="2070645" y="2517227"/>
            <a:ext cx="337513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FHIR Bundle (ServiceRequest, Patient, Specimen, Condition etc. 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FCB2B3-2F2C-66C3-3989-5278F830E81C}"/>
              </a:ext>
            </a:extLst>
          </p:cNvPr>
          <p:cNvSpPr txBox="1"/>
          <p:nvPr/>
        </p:nvSpPr>
        <p:spPr>
          <a:xfrm>
            <a:off x="4361691" y="3349877"/>
            <a:ext cx="194701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FHIR Bundle (Questionnaire)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BCA8FB7-96CF-FEE2-2B77-21CF1AA75D38}"/>
              </a:ext>
            </a:extLst>
          </p:cNvPr>
          <p:cNvSpPr/>
          <p:nvPr/>
        </p:nvSpPr>
        <p:spPr>
          <a:xfrm>
            <a:off x="2783837" y="3164199"/>
            <a:ext cx="3372869" cy="2057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/>
              <a:t>Rückfragen</a:t>
            </a:r>
            <a:r>
              <a:rPr lang="en-US" sz="1200"/>
              <a:t>, </a:t>
            </a:r>
            <a:r>
              <a:rPr lang="en-US" sz="1200" err="1"/>
              <a:t>z.B.</a:t>
            </a:r>
            <a:r>
              <a:rPr lang="en-US" sz="1200"/>
              <a:t> </a:t>
            </a:r>
            <a:r>
              <a:rPr lang="en-US" sz="1200" err="1"/>
              <a:t>klinische</a:t>
            </a:r>
            <a:r>
              <a:rPr lang="en-US" sz="1200"/>
              <a:t> </a:t>
            </a:r>
            <a:r>
              <a:rPr lang="en-US" sz="1200" err="1"/>
              <a:t>Vorbefunde</a:t>
            </a:r>
            <a:endParaRPr lang="en-US" err="1"/>
          </a:p>
        </p:txBody>
      </p:sp>
      <p:sp>
        <p:nvSpPr>
          <p:cNvPr id="20" name="Arrow: Curved Right 19">
            <a:extLst>
              <a:ext uri="{FF2B5EF4-FFF2-40B4-BE49-F238E27FC236}">
                <a16:creationId xmlns:a16="http://schemas.microsoft.com/office/drawing/2014/main" id="{840701C7-FD65-C3AC-5B73-5475F919BABD}"/>
              </a:ext>
            </a:extLst>
          </p:cNvPr>
          <p:cNvSpPr/>
          <p:nvPr/>
        </p:nvSpPr>
        <p:spPr>
          <a:xfrm>
            <a:off x="264689" y="3431197"/>
            <a:ext cx="568539" cy="88439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1CB83282-EEB2-1A2F-0934-EC47C868108C}"/>
              </a:ext>
            </a:extLst>
          </p:cNvPr>
          <p:cNvSpPr/>
          <p:nvPr/>
        </p:nvSpPr>
        <p:spPr>
          <a:xfrm>
            <a:off x="7570320" y="2514907"/>
            <a:ext cx="586588" cy="85732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E2A750-2501-B663-EF30-8B28A4480C36}"/>
              </a:ext>
            </a:extLst>
          </p:cNvPr>
          <p:cNvCxnSpPr>
            <a:cxnSpLocks/>
          </p:cNvCxnSpPr>
          <p:nvPr/>
        </p:nvCxnSpPr>
        <p:spPr>
          <a:xfrm flipV="1">
            <a:off x="1727514" y="4103428"/>
            <a:ext cx="4963265" cy="2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23738F-7E09-48EE-5ABD-8191C4A0C9F2}"/>
              </a:ext>
            </a:extLst>
          </p:cNvPr>
          <p:cNvCxnSpPr>
            <a:cxnSpLocks/>
          </p:cNvCxnSpPr>
          <p:nvPr/>
        </p:nvCxnSpPr>
        <p:spPr>
          <a:xfrm flipH="1" flipV="1">
            <a:off x="1582549" y="5123259"/>
            <a:ext cx="5124402" cy="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43608EB-4F2A-47BE-3A3C-26857A7DF320}"/>
              </a:ext>
            </a:extLst>
          </p:cNvPr>
          <p:cNvSpPr txBox="1"/>
          <p:nvPr/>
        </p:nvSpPr>
        <p:spPr>
          <a:xfrm>
            <a:off x="2126154" y="4091693"/>
            <a:ext cx="3395323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FHIR Bundle (</a:t>
            </a:r>
            <a:r>
              <a:rPr lang="en-US" sz="1050" err="1"/>
              <a:t>QuestionnaireResponse</a:t>
            </a:r>
            <a:r>
              <a:rPr lang="en-US" sz="1050"/>
              <a:t>, Observations)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DB45EB6-531F-D755-6348-F32D769CFAB3}"/>
              </a:ext>
            </a:extLst>
          </p:cNvPr>
          <p:cNvSpPr/>
          <p:nvPr/>
        </p:nvSpPr>
        <p:spPr>
          <a:xfrm>
            <a:off x="2163135" y="3921152"/>
            <a:ext cx="2636101" cy="2108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/>
              <a:t>Angabe</a:t>
            </a:r>
            <a:r>
              <a:rPr lang="en-US" sz="1200"/>
              <a:t> </a:t>
            </a:r>
            <a:r>
              <a:rPr lang="en-US" sz="1200" err="1"/>
              <a:t>klinische</a:t>
            </a:r>
            <a:r>
              <a:rPr lang="en-US" sz="1200"/>
              <a:t> </a:t>
            </a:r>
            <a:r>
              <a:rPr lang="en-US" sz="1200" err="1"/>
              <a:t>Vorbefunde</a:t>
            </a:r>
            <a:endParaRPr lang="en-US" err="1"/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30139DD1-D62F-BEC6-FD43-B70CE0B7E8AF}"/>
              </a:ext>
            </a:extLst>
          </p:cNvPr>
          <p:cNvSpPr/>
          <p:nvPr/>
        </p:nvSpPr>
        <p:spPr>
          <a:xfrm>
            <a:off x="7519856" y="4054046"/>
            <a:ext cx="586588" cy="85732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FB70DCB-F8E5-6DAE-20BD-418E823898B7}"/>
              </a:ext>
            </a:extLst>
          </p:cNvPr>
          <p:cNvSpPr/>
          <p:nvPr/>
        </p:nvSpPr>
        <p:spPr>
          <a:xfrm>
            <a:off x="8173347" y="4203746"/>
            <a:ext cx="3186154" cy="45810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err="1"/>
              <a:t>Pathologische</a:t>
            </a:r>
            <a:r>
              <a:rPr lang="en-US" sz="1100"/>
              <a:t> </a:t>
            </a:r>
            <a:r>
              <a:rPr lang="en-US" sz="1100" err="1"/>
              <a:t>fragebogenbasierte</a:t>
            </a:r>
            <a:r>
              <a:rPr lang="en-US" sz="1100"/>
              <a:t> </a:t>
            </a:r>
            <a:r>
              <a:rPr lang="en-US" sz="1100" err="1"/>
              <a:t>Befundung</a:t>
            </a:r>
            <a:r>
              <a:rPr lang="en-US" sz="1100"/>
              <a:t>, </a:t>
            </a:r>
            <a:r>
              <a:rPr lang="en-US" sz="1100" err="1"/>
              <a:t>Extraktion</a:t>
            </a:r>
            <a:r>
              <a:rPr lang="en-US" sz="1100"/>
              <a:t> der </a:t>
            </a:r>
            <a:r>
              <a:rPr lang="en-US" sz="1100" err="1"/>
              <a:t>Einzelbefunde</a:t>
            </a:r>
            <a:r>
              <a:rPr lang="en-US" sz="1100"/>
              <a:t> </a:t>
            </a:r>
            <a:r>
              <a:rPr lang="en-US" sz="1100" err="1"/>
              <a:t>als</a:t>
            </a:r>
            <a:r>
              <a:rPr lang="en-US" sz="1100"/>
              <a:t> Observations</a:t>
            </a:r>
            <a:endParaRPr lang="en-US" err="1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69F905E-1BF6-CF18-9EE7-1F93A16BF0E0}"/>
              </a:ext>
            </a:extLst>
          </p:cNvPr>
          <p:cNvSpPr/>
          <p:nvPr/>
        </p:nvSpPr>
        <p:spPr>
          <a:xfrm>
            <a:off x="2486102" y="4668011"/>
            <a:ext cx="3186154" cy="45810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err="1"/>
              <a:t>Übermittlung</a:t>
            </a:r>
            <a:r>
              <a:rPr lang="en-US" sz="1100"/>
              <a:t> des </a:t>
            </a:r>
            <a:r>
              <a:rPr lang="en-US" sz="1100" err="1"/>
              <a:t>Befundberichts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4E5DC5-503A-6A1C-951A-B6999187D167}"/>
              </a:ext>
            </a:extLst>
          </p:cNvPr>
          <p:cNvSpPr txBox="1"/>
          <p:nvPr/>
        </p:nvSpPr>
        <p:spPr>
          <a:xfrm>
            <a:off x="2070644" y="5181705"/>
            <a:ext cx="3395323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FHIR Bundle (</a:t>
            </a:r>
            <a:r>
              <a:rPr lang="en-US" sz="1050" err="1"/>
              <a:t>DiagnosticReport</a:t>
            </a:r>
            <a:r>
              <a:rPr lang="en-US" sz="1050"/>
              <a:t>, Observations, Condition etc. ) 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84EF1B-B075-14CC-A645-E31EA90910D9}"/>
              </a:ext>
            </a:extLst>
          </p:cNvPr>
          <p:cNvSpPr/>
          <p:nvPr/>
        </p:nvSpPr>
        <p:spPr>
          <a:xfrm>
            <a:off x="7419640" y="3808311"/>
            <a:ext cx="4620860" cy="131321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73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C7000-A8CB-FC02-152C-EF403730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Vorarbeiten</a:t>
            </a:r>
            <a:r>
              <a:rPr lang="en-US"/>
              <a:t> – US Cancer Reporting IG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6DB4E-3793-7E31-4F8D-BB4EFC88F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pPr marL="0" indent="0">
              <a:lnSpc>
                <a:spcPct val="113999"/>
              </a:lnSpc>
              <a:buNone/>
            </a:pPr>
            <a:r>
              <a:rPr lang="en-US">
                <a:hlinkClick r:id="rId2"/>
              </a:rPr>
              <a:t>https://www.hl7.org/fhir/us/cancer-reporting/</a:t>
            </a:r>
            <a:r>
              <a:rPr lang="en-US"/>
              <a:t> (US-</a:t>
            </a:r>
            <a:r>
              <a:rPr lang="en-US" err="1"/>
              <a:t>basiertes</a:t>
            </a:r>
            <a:r>
              <a:rPr lang="en-US"/>
              <a:t> </a:t>
            </a:r>
            <a:r>
              <a:rPr lang="en-US" err="1"/>
              <a:t>Beispiel</a:t>
            </a:r>
            <a:r>
              <a:rPr lang="en-US"/>
              <a:t>)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en-US" err="1"/>
              <a:t>Automatische</a:t>
            </a:r>
            <a:r>
              <a:rPr lang="en-US"/>
              <a:t> </a:t>
            </a:r>
            <a:r>
              <a:rPr lang="en-US" err="1"/>
              <a:t>Weiterleitung</a:t>
            </a:r>
            <a:r>
              <a:rPr lang="en-US"/>
              <a:t> von (</a:t>
            </a:r>
            <a:r>
              <a:rPr lang="en-US" err="1"/>
              <a:t>onkologischen</a:t>
            </a:r>
            <a:r>
              <a:rPr lang="en-US"/>
              <a:t>) </a:t>
            </a:r>
            <a:r>
              <a:rPr lang="en-US" err="1"/>
              <a:t>Befunden</a:t>
            </a:r>
            <a:r>
              <a:rPr lang="en-US"/>
              <a:t> an Public Health </a:t>
            </a:r>
            <a:r>
              <a:rPr lang="en-US" err="1"/>
              <a:t>Regisitries</a:t>
            </a:r>
            <a:endParaRPr lang="en-US"/>
          </a:p>
          <a:p>
            <a:pPr marL="0" indent="0">
              <a:lnSpc>
                <a:spcPct val="113999"/>
              </a:lnSpc>
              <a:buNone/>
            </a:pPr>
            <a:endParaRPr lang="en-US"/>
          </a:p>
          <a:p>
            <a:pPr marL="0" indent="0">
              <a:lnSpc>
                <a:spcPct val="113999"/>
              </a:lnSpc>
              <a:buNone/>
            </a:pPr>
            <a:endParaRPr lang="en-US"/>
          </a:p>
          <a:p>
            <a:pPr marL="0" indent="0">
              <a:lnSpc>
                <a:spcPct val="113999"/>
              </a:lnSpc>
              <a:buFont typeface="+mj-lt"/>
              <a:buNone/>
            </a:pPr>
            <a:endParaRPr lang="en-US"/>
          </a:p>
          <a:p>
            <a:pPr marL="0" indent="0">
              <a:lnSpc>
                <a:spcPct val="113999"/>
              </a:lnSpc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12B1D-7C8B-5F1B-FA2F-4C4118055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5890-3535-4B99-BCC2-746212E7D208}" type="datetime1">
              <a:rPr lang="de-DE" smtClean="0"/>
              <a:t>30.01.25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AC47A-6478-D169-9B3C-543988C03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BF0E0-65EC-A96A-C48B-E8544AC74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D909228-5C5A-4AC5-86CD-02BD8E792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933" y="2922457"/>
            <a:ext cx="7852133" cy="267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72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5F93-884C-53FB-6F17-BEBA081F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SNOMED CT IG for Cancer Synoptic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877ED-F194-0A33-1205-2CB3895F2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pPr marL="0" indent="0">
              <a:lnSpc>
                <a:spcPct val="113999"/>
              </a:lnSpc>
              <a:buNone/>
            </a:pPr>
            <a:endParaRPr lang="en-US"/>
          </a:p>
          <a:p>
            <a:pPr marL="0" indent="0">
              <a:lnSpc>
                <a:spcPct val="113999"/>
              </a:lnSpc>
              <a:buNone/>
            </a:pPr>
            <a:endParaRPr lang="en-US"/>
          </a:p>
          <a:p>
            <a:pPr marL="0" indent="0">
              <a:lnSpc>
                <a:spcPct val="113999"/>
              </a:lnSpc>
              <a:buNone/>
            </a:pPr>
            <a:endParaRPr lang="en-US"/>
          </a:p>
          <a:p>
            <a:pPr marL="0" indent="0">
              <a:lnSpc>
                <a:spcPct val="113999"/>
              </a:lnSpc>
              <a:buNone/>
            </a:pPr>
            <a:endParaRPr lang="en-US"/>
          </a:p>
          <a:p>
            <a:pPr marL="0" indent="0">
              <a:lnSpc>
                <a:spcPct val="113999"/>
              </a:lnSpc>
              <a:buNone/>
            </a:pPr>
            <a:endParaRPr lang="en-US"/>
          </a:p>
          <a:p>
            <a:pPr marL="0" indent="0">
              <a:lnSpc>
                <a:spcPct val="113999"/>
              </a:lnSpc>
              <a:buNone/>
            </a:pPr>
            <a:endParaRPr lang="en-US"/>
          </a:p>
          <a:p>
            <a:pPr marL="0" indent="0">
              <a:lnSpc>
                <a:spcPct val="113999"/>
              </a:lnSpc>
              <a:buNone/>
            </a:pPr>
            <a:r>
              <a:rPr lang="en-US">
                <a:hlinkClick r:id="rId2"/>
              </a:rPr>
              <a:t>https://confluence.ihtsdotools.org/display/CSRPG/Cancer+Synoptic+Reporting+Clinical+Project+Group</a:t>
            </a:r>
            <a:r>
              <a:rPr lang="en-US"/>
              <a:t> SNOMED-CT Synoptic Reporting Group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en-US" err="1"/>
              <a:t>Beispieldateien</a:t>
            </a:r>
            <a:r>
              <a:rPr lang="en-US"/>
              <a:t>: </a:t>
            </a:r>
            <a:r>
              <a:rPr lang="en-US">
                <a:hlinkClick r:id="rId3"/>
              </a:rPr>
              <a:t>https://confluence.ihtsdotools.org/display/DOCCANSIG/5.2.3+Examples</a:t>
            </a:r>
            <a:endParaRPr lang="en-US"/>
          </a:p>
          <a:p>
            <a:pPr marL="0" indent="0">
              <a:lnSpc>
                <a:spcPct val="113999"/>
              </a:lnSpc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12E0A-701D-5E44-6441-FF626E7E8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5890-3535-4B99-BCC2-746212E7D208}" type="datetime1">
              <a:rPr lang="de-DE" smtClean="0"/>
              <a:t>30.01.25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F372B-4353-3945-EC33-66952E591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FA560-FAFC-CDDE-D2FF-552FA189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7" name="Picture 6" descr="A screenshot of a medical application&#10;&#10;Description automatically generated">
            <a:extLst>
              <a:ext uri="{FF2B5EF4-FFF2-40B4-BE49-F238E27FC236}">
                <a16:creationId xmlns:a16="http://schemas.microsoft.com/office/drawing/2014/main" id="{2E025506-7A5C-8335-FC3E-4C762CCB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52" y="1698615"/>
            <a:ext cx="7937922" cy="234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96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7473D-25FF-9F63-7C2F-2CBCAFA7D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Synoptic Cancer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B1210-D617-3C7F-E8BC-428DD1F8D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pPr marL="0" indent="0">
              <a:buNone/>
            </a:pPr>
            <a:r>
              <a:rPr lang="en-US" err="1"/>
              <a:t>Synoptisch</a:t>
            </a:r>
            <a:r>
              <a:rPr lang="en-US"/>
              <a:t> = Frage – </a:t>
            </a:r>
            <a:r>
              <a:rPr lang="en-US" err="1"/>
              <a:t>Antwort</a:t>
            </a:r>
            <a:r>
              <a:rPr lang="en-US"/>
              <a:t>- </a:t>
            </a:r>
            <a:r>
              <a:rPr lang="en-US" err="1"/>
              <a:t>Pathologiebefundung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fragebogengestützte</a:t>
            </a:r>
            <a:r>
              <a:rPr lang="en-US"/>
              <a:t> </a:t>
            </a:r>
            <a:r>
              <a:rPr lang="en-US" err="1"/>
              <a:t>Erfassung</a:t>
            </a:r>
            <a:endParaRPr lang="en-US"/>
          </a:p>
          <a:p>
            <a:pPr marL="0" indent="0">
              <a:lnSpc>
                <a:spcPct val="113999"/>
              </a:lnSpc>
              <a:buNone/>
            </a:pPr>
            <a:r>
              <a:rPr lang="en-US" err="1"/>
              <a:t>Vorteile</a:t>
            </a:r>
            <a:r>
              <a:rPr lang="en-US"/>
              <a:t>: </a:t>
            </a:r>
          </a:p>
          <a:p>
            <a:pPr marL="342900" indent="-342900">
              <a:lnSpc>
                <a:spcPct val="113999"/>
              </a:lnSpc>
              <a:buFont typeface="Calibri"/>
              <a:buChar char="-"/>
            </a:pPr>
            <a:r>
              <a:rPr lang="en-US" err="1"/>
              <a:t>Semantische</a:t>
            </a:r>
            <a:r>
              <a:rPr lang="en-US"/>
              <a:t> Annotation </a:t>
            </a:r>
            <a:r>
              <a:rPr lang="en-US" err="1"/>
              <a:t>direkt</a:t>
            </a:r>
            <a:r>
              <a:rPr lang="en-US"/>
              <a:t> </a:t>
            </a:r>
            <a:r>
              <a:rPr lang="en-US" err="1"/>
              <a:t>bei</a:t>
            </a:r>
            <a:r>
              <a:rPr lang="en-US"/>
              <a:t> </a:t>
            </a:r>
            <a:r>
              <a:rPr lang="en-US" err="1"/>
              <a:t>Befundung</a:t>
            </a:r>
            <a:endParaRPr lang="en-US"/>
          </a:p>
          <a:p>
            <a:pPr marL="342900" indent="-342900">
              <a:lnSpc>
                <a:spcPct val="113999"/>
              </a:lnSpc>
              <a:buFont typeface="Calibri"/>
              <a:buChar char="-"/>
            </a:pPr>
            <a:r>
              <a:rPr lang="en-US" err="1"/>
              <a:t>Datenqualität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Vollständigkeit</a:t>
            </a:r>
            <a:r>
              <a:rPr lang="en-US"/>
              <a:t> und </a:t>
            </a:r>
            <a:r>
              <a:rPr lang="en-US" err="1"/>
              <a:t>Konsistenz</a:t>
            </a:r>
            <a:r>
              <a:rPr lang="en-US"/>
              <a:t> (</a:t>
            </a:r>
            <a:r>
              <a:rPr lang="en-US" err="1"/>
              <a:t>ValueSets</a:t>
            </a:r>
            <a:r>
              <a:rPr lang="en-US"/>
              <a:t>)</a:t>
            </a:r>
          </a:p>
          <a:p>
            <a:pPr marL="342900" indent="-342900">
              <a:lnSpc>
                <a:spcPct val="113999"/>
              </a:lnSpc>
              <a:buFont typeface="Calibri"/>
              <a:buChar char="-"/>
            </a:pPr>
            <a:r>
              <a:rPr lang="en-US" err="1"/>
              <a:t>Strukturierte</a:t>
            </a:r>
            <a:r>
              <a:rPr lang="en-US"/>
              <a:t> Daten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Ergebnis</a:t>
            </a:r>
            <a:endParaRPr lang="en-US"/>
          </a:p>
          <a:p>
            <a:pPr marL="0" indent="0">
              <a:lnSpc>
                <a:spcPct val="113999"/>
              </a:lnSpc>
              <a:buNone/>
            </a:pPr>
            <a:endParaRPr lang="en-US"/>
          </a:p>
          <a:p>
            <a:pPr marL="0" indent="0">
              <a:lnSpc>
                <a:spcPct val="113999"/>
              </a:lnSpc>
              <a:buNone/>
            </a:pPr>
            <a:r>
              <a:rPr lang="en-US">
                <a:ea typeface="+mn-lt"/>
                <a:cs typeface="+mn-lt"/>
              </a:rPr>
              <a:t>International: </a:t>
            </a:r>
            <a:r>
              <a:rPr lang="en-US" err="1">
                <a:ea typeface="+mn-lt"/>
                <a:cs typeface="+mn-lt"/>
              </a:rPr>
              <a:t>Ausarbeitung</a:t>
            </a:r>
            <a:r>
              <a:rPr lang="en-US">
                <a:ea typeface="+mn-lt"/>
                <a:cs typeface="+mn-lt"/>
              </a:rPr>
              <a:t> von </a:t>
            </a:r>
            <a:r>
              <a:rPr lang="en-US" err="1">
                <a:ea typeface="+mn-lt"/>
                <a:cs typeface="+mn-lt"/>
              </a:rPr>
              <a:t>Bereitstellung</a:t>
            </a:r>
            <a:r>
              <a:rPr lang="en-US">
                <a:ea typeface="+mn-lt"/>
                <a:cs typeface="+mn-lt"/>
              </a:rPr>
              <a:t> von </a:t>
            </a:r>
            <a:r>
              <a:rPr lang="en-US" err="1">
                <a:ea typeface="+mn-lt"/>
                <a:cs typeface="+mn-lt"/>
              </a:rPr>
              <a:t>strukturierten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Pathologiefragebögen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durch</a:t>
            </a:r>
            <a:r>
              <a:rPr lang="en-US">
                <a:ea typeface="+mn-lt"/>
                <a:cs typeface="+mn-lt"/>
              </a:rPr>
              <a:t> ICCR </a:t>
            </a:r>
          </a:p>
          <a:p>
            <a:pPr marL="0" indent="0">
              <a:lnSpc>
                <a:spcPct val="113999"/>
              </a:lnSpc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20B02-B355-04E7-11AE-36130928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5890-3535-4B99-BCC2-746212E7D208}" type="datetime1">
              <a:rPr lang="de-DE" smtClean="0"/>
              <a:t>30.01.25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D2B07-039A-72A4-EC0D-950EADF2A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C0301-41CC-34DC-0C55-D4527E338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858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EDCEA-A20E-6C46-B3FC-4ACD11C6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International Collaboration on Cancer Reporting (ICCR) </a:t>
            </a:r>
          </a:p>
        </p:txBody>
      </p:sp>
      <p:pic>
        <p:nvPicPr>
          <p:cNvPr id="7" name="Content Placeholder 6" descr="A person holding a baby&#10;&#10;Description automatically generated">
            <a:extLst>
              <a:ext uri="{FF2B5EF4-FFF2-40B4-BE49-F238E27FC236}">
                <a16:creationId xmlns:a16="http://schemas.microsoft.com/office/drawing/2014/main" id="{DD4FF413-6D27-3B1B-BEDD-5D6217540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574" y="1539325"/>
            <a:ext cx="5365237" cy="27900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C1F8A-0946-0AE3-69B5-D91D71C6C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5890-3535-4B99-BCC2-746212E7D208}" type="datetime1">
              <a:rPr lang="de-DE" smtClean="0"/>
              <a:t>30.01.25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47CA7-345F-9CA6-3A66-2EB680514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F3A5A-7031-E3ED-EE6A-25070809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9E799-0E23-E257-E89A-37AD3F4FA8DF}"/>
              </a:ext>
            </a:extLst>
          </p:cNvPr>
          <p:cNvSpPr txBox="1"/>
          <p:nvPr/>
        </p:nvSpPr>
        <p:spPr>
          <a:xfrm>
            <a:off x="6127344" y="1665614"/>
            <a:ext cx="580891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/>
              <a:t>Internationale</a:t>
            </a:r>
            <a:r>
              <a:rPr lang="en-US"/>
              <a:t>  </a:t>
            </a:r>
            <a:r>
              <a:rPr lang="en-US" err="1"/>
              <a:t>Kooperation</a:t>
            </a:r>
            <a:r>
              <a:rPr lang="en-US"/>
              <a:t> </a:t>
            </a:r>
            <a:r>
              <a:rPr lang="en-US" err="1"/>
              <a:t>zwischen</a:t>
            </a:r>
            <a:r>
              <a:rPr lang="en-US"/>
              <a:t>  US- und UK-</a:t>
            </a:r>
            <a:r>
              <a:rPr lang="en-US" err="1"/>
              <a:t>Pathologen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err="1"/>
              <a:t>Stellt</a:t>
            </a:r>
            <a:r>
              <a:rPr lang="en-US"/>
              <a:t>  </a:t>
            </a:r>
            <a:r>
              <a:rPr lang="en-US" err="1"/>
              <a:t>strukturierte</a:t>
            </a:r>
            <a:r>
              <a:rPr lang="en-US"/>
              <a:t> </a:t>
            </a:r>
            <a:r>
              <a:rPr lang="en-US" err="1"/>
              <a:t>kuratierte</a:t>
            </a:r>
            <a:r>
              <a:rPr lang="en-US"/>
              <a:t> </a:t>
            </a:r>
            <a:r>
              <a:rPr lang="en-US" err="1"/>
              <a:t>Formulare</a:t>
            </a:r>
            <a:r>
              <a:rPr lang="en-US"/>
              <a:t> </a:t>
            </a:r>
            <a:r>
              <a:rPr lang="en-US" err="1"/>
              <a:t>zur</a:t>
            </a:r>
            <a:r>
              <a:rPr lang="en-US"/>
              <a:t> </a:t>
            </a:r>
            <a:r>
              <a:rPr lang="en-US" err="1"/>
              <a:t>Verfügung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SNOMED-CT </a:t>
            </a:r>
            <a:r>
              <a:rPr lang="en-US" err="1"/>
              <a:t>kooperieren</a:t>
            </a:r>
            <a:r>
              <a:rPr lang="en-US"/>
              <a:t>, um </a:t>
            </a:r>
            <a:r>
              <a:rPr lang="en-US" err="1"/>
              <a:t>semantische</a:t>
            </a:r>
            <a:r>
              <a:rPr lang="en-US"/>
              <a:t> Annotation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gewährleisten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BV </a:t>
            </a:r>
            <a:r>
              <a:rPr lang="en-US" err="1"/>
              <a:t>Pathologie</a:t>
            </a:r>
            <a:r>
              <a:rPr lang="en-US"/>
              <a:t> plant deutsche Adaption (</a:t>
            </a:r>
            <a:r>
              <a:rPr lang="en-US" err="1"/>
              <a:t>Übersetzung</a:t>
            </a:r>
            <a:r>
              <a:rPr lang="en-US"/>
              <a:t> / </a:t>
            </a:r>
            <a:r>
              <a:rPr lang="en-US" err="1"/>
              <a:t>Leitlinien</a:t>
            </a:r>
            <a:r>
              <a:rPr lang="en-US"/>
              <a:t> </a:t>
            </a:r>
            <a:r>
              <a:rPr lang="en-US" err="1"/>
              <a:t>etc</a:t>
            </a:r>
            <a:r>
              <a:rPr lang="en-US"/>
              <a:t>)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err="1"/>
              <a:t>Bereitstellung</a:t>
            </a:r>
            <a:r>
              <a:rPr lang="en-US"/>
              <a:t> der </a:t>
            </a:r>
            <a:r>
              <a:rPr lang="en-US" err="1"/>
              <a:t>Formulare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FHIR-Questionnaires </a:t>
            </a:r>
            <a:r>
              <a:rPr lang="en-US" err="1"/>
              <a:t>wahrscheinlich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97D6B59-9B28-26AA-C623-D17CEC70F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23" y="4375190"/>
            <a:ext cx="2281058" cy="2114425"/>
          </a:xfrm>
          <a:prstGeom prst="rect">
            <a:avLst/>
          </a:prstGeom>
        </p:spPr>
      </p:pic>
      <p:pic>
        <p:nvPicPr>
          <p:cNvPr id="10" name="Picture 9" descr="A group of blue icons with words&#10;&#10;Description automatically generated">
            <a:extLst>
              <a:ext uri="{FF2B5EF4-FFF2-40B4-BE49-F238E27FC236}">
                <a16:creationId xmlns:a16="http://schemas.microsoft.com/office/drawing/2014/main" id="{45CF014F-0D44-40B4-1EB7-77971D621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575" y="4375767"/>
            <a:ext cx="2513087" cy="14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60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297E29-ED84-5834-C99C-FB42C74E3F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r>
              <a:rPr lang="en-US" err="1"/>
              <a:t>Einzelpublikationen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FA50EB-65E5-7B57-D896-2AAF379141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r>
              <a:rPr lang="en-US"/>
              <a:t>Zentrale </a:t>
            </a:r>
            <a:r>
              <a:rPr lang="en-US" err="1"/>
              <a:t>Bereitstellung</a:t>
            </a:r>
          </a:p>
          <a:p>
            <a:pPr>
              <a:lnSpc>
                <a:spcPct val="113999"/>
              </a:lnSpc>
            </a:pPr>
            <a:r>
              <a:rPr lang="en-US" b="0" err="1"/>
              <a:t>Bundesverband</a:t>
            </a:r>
            <a:r>
              <a:rPr lang="en-US" b="0"/>
              <a:t> der </a:t>
            </a:r>
            <a:r>
              <a:rPr lang="en-US" b="0" err="1"/>
              <a:t>Pathologen</a:t>
            </a:r>
            <a:r>
              <a:rPr lang="en-US" b="0"/>
              <a:t>  plant </a:t>
            </a:r>
            <a:r>
              <a:rPr lang="en-US" b="0" err="1"/>
              <a:t>Bereitstellung</a:t>
            </a:r>
            <a:r>
              <a:rPr lang="en-US" b="0"/>
              <a:t> von </a:t>
            </a:r>
            <a:r>
              <a:rPr lang="en-US" b="0" err="1"/>
              <a:t>annotierten</a:t>
            </a:r>
            <a:r>
              <a:rPr lang="en-US" b="0"/>
              <a:t> </a:t>
            </a:r>
            <a:r>
              <a:rPr lang="en-US" b="0" err="1"/>
              <a:t>leitlinienorientierten</a:t>
            </a:r>
            <a:r>
              <a:rPr lang="en-US" b="0"/>
              <a:t> </a:t>
            </a:r>
            <a:r>
              <a:rPr lang="en-US" b="0" err="1"/>
              <a:t>Fragebögen</a:t>
            </a:r>
            <a:r>
              <a:rPr lang="en-US" b="0"/>
              <a:t> </a:t>
            </a:r>
            <a:r>
              <a:rPr lang="en-US" b="0" err="1"/>
              <a:t>über</a:t>
            </a:r>
            <a:r>
              <a:rPr lang="en-US" b="0"/>
              <a:t> </a:t>
            </a:r>
            <a:r>
              <a:rPr lang="en-US" b="0" err="1"/>
              <a:t>Tochterunternehmen</a:t>
            </a:r>
            <a:r>
              <a:rPr lang="en-US" b="0"/>
              <a:t> </a:t>
            </a:r>
            <a:r>
              <a:rPr lang="en-US" b="0" err="1"/>
              <a:t>QuiP</a:t>
            </a:r>
            <a:r>
              <a:rPr lang="en-US" b="0"/>
              <a:t> </a:t>
            </a:r>
          </a:p>
          <a:p>
            <a:pPr>
              <a:lnSpc>
                <a:spcPct val="113999"/>
              </a:lnSpc>
            </a:pPr>
            <a:endParaRPr lang="en-US" b="0"/>
          </a:p>
          <a:p>
            <a:pPr>
              <a:lnSpc>
                <a:spcPct val="113999"/>
              </a:lnSpc>
            </a:pPr>
            <a:endParaRPr lang="en-US" b="0"/>
          </a:p>
          <a:p>
            <a:pPr>
              <a:lnSpc>
                <a:spcPct val="113999"/>
              </a:lnSpc>
            </a:pPr>
            <a:endParaRPr lang="en-US"/>
          </a:p>
          <a:p>
            <a:pPr>
              <a:lnSpc>
                <a:spcPct val="113999"/>
              </a:lnSpc>
            </a:pPr>
            <a:r>
              <a:rPr lang="en-US" b="0"/>
              <a:t>-&gt; </a:t>
            </a:r>
            <a:r>
              <a:rPr lang="en-US" b="0" err="1"/>
              <a:t>Einbindung</a:t>
            </a:r>
            <a:r>
              <a:rPr lang="en-US" b="0"/>
              <a:t> </a:t>
            </a:r>
            <a:r>
              <a:rPr lang="en-US" b="0" err="1"/>
              <a:t>durch</a:t>
            </a:r>
            <a:r>
              <a:rPr lang="en-US" b="0"/>
              <a:t> </a:t>
            </a:r>
            <a:r>
              <a:rPr lang="en-US" b="0" err="1"/>
              <a:t>Hersteller</a:t>
            </a:r>
            <a:r>
              <a:rPr lang="en-US" b="0"/>
              <a:t> </a:t>
            </a:r>
            <a:r>
              <a:rPr lang="en-US" b="0" err="1"/>
              <a:t>möglich</a:t>
            </a:r>
            <a:r>
              <a:rPr lang="en-US" b="0"/>
              <a:t> und </a:t>
            </a:r>
            <a:r>
              <a:rPr lang="en-US" b="0" err="1"/>
              <a:t>gewünscht</a:t>
            </a:r>
            <a:endParaRPr lang="en-US" b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31C81-8336-2264-A9CB-2510EA6E9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Publikation</a:t>
            </a:r>
            <a:r>
              <a:rPr lang="en-US"/>
              <a:t> und </a:t>
            </a:r>
            <a:r>
              <a:rPr lang="en-US" err="1"/>
              <a:t>Initiativen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350ED-5EFA-FC17-9C88-BE42D9CC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5890-3535-4B99-BCC2-746212E7D208}" type="datetime1">
              <a:rPr lang="de-DE" smtClean="0"/>
              <a:t>30.01.25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02324-4D38-5F7B-308C-9F9B7ECB5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D77F5-FA6C-B8D6-F489-FDC12554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D9D71F0-47B7-7E4D-A580-564A8B9CF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59" y="2248703"/>
            <a:ext cx="4218755" cy="2360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F67104A0-B43C-8428-25CF-9359295DF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597" y="3825470"/>
            <a:ext cx="1458706" cy="878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Stellungnahme des Bundesverbands Deutscher Pathologen (BDP) zur  Chemikalien-Verbotsverordnung (ChemVerbotsV)">
            <a:extLst>
              <a:ext uri="{FF2B5EF4-FFF2-40B4-BE49-F238E27FC236}">
                <a16:creationId xmlns:a16="http://schemas.microsoft.com/office/drawing/2014/main" id="{8ED50D3A-38B3-E674-4383-2267DB847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661" y="3825630"/>
            <a:ext cx="2743199" cy="962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1860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290E-BB16-3205-3C4A-726CD53E4A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pPr marL="0" indent="0">
              <a:lnSpc>
                <a:spcPct val="113999"/>
              </a:lnSpc>
              <a:buNone/>
            </a:pPr>
            <a:r>
              <a:rPr lang="en-US">
                <a:ea typeface="+mn-lt"/>
                <a:cs typeface="+mn-lt"/>
                <a:hlinkClick r:id="rId2"/>
              </a:rPr>
              <a:t>https://github.com/ThimoHoelter/SDC-Workshop</a:t>
            </a:r>
            <a:endParaRPr lang="en-US">
              <a:ea typeface="+mn-lt"/>
              <a:cs typeface="+mn-lt"/>
            </a:endParaRPr>
          </a:p>
          <a:p>
            <a:pPr marL="0" indent="0">
              <a:lnSpc>
                <a:spcPct val="113999"/>
              </a:lnSpc>
              <a:buNone/>
            </a:pPr>
            <a:endParaRPr lang="en-US"/>
          </a:p>
          <a:p>
            <a:pPr marL="0" indent="0">
              <a:lnSpc>
                <a:spcPct val="113999"/>
              </a:lnSpc>
              <a:buNone/>
            </a:pPr>
            <a:r>
              <a:rPr lang="en-US" err="1"/>
              <a:t>Übung</a:t>
            </a:r>
            <a:r>
              <a:rPr lang="en-US"/>
              <a:t> observation-based extraction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en-US" b="0">
                <a:ea typeface="+mn-lt"/>
                <a:cs typeface="+mn-lt"/>
                <a:hlinkClick r:id="rId3"/>
              </a:rPr>
              <a:t>https://github.com/ThimoHoelter/SDC-Workshop/blob/master/fsh-generated/resources/Questionnaire-WorkshopOBE.json</a:t>
            </a:r>
            <a:endParaRPr lang="en-US" b="0"/>
          </a:p>
          <a:p>
            <a:pPr marL="0" indent="0">
              <a:lnSpc>
                <a:spcPct val="113999"/>
              </a:lnSpc>
              <a:buNone/>
            </a:pPr>
            <a:endParaRPr lang="en-US" b="0"/>
          </a:p>
          <a:p>
            <a:pPr>
              <a:lnSpc>
                <a:spcPct val="113999"/>
              </a:lnSpc>
            </a:pPr>
            <a:r>
              <a:rPr lang="en-US" b="0" err="1"/>
              <a:t>Einmal</a:t>
            </a:r>
            <a:r>
              <a:rPr lang="en-US" b="0"/>
              <a:t> </a:t>
            </a:r>
            <a:r>
              <a:rPr lang="en-US" b="0" err="1"/>
              <a:t>nehmen</a:t>
            </a:r>
            <a:r>
              <a:rPr lang="en-US" b="0"/>
              <a:t> und </a:t>
            </a:r>
            <a:r>
              <a:rPr lang="en-US" b="0" err="1"/>
              <a:t>durchlaufen</a:t>
            </a:r>
            <a:r>
              <a:rPr lang="en-US" b="0"/>
              <a:t> </a:t>
            </a:r>
            <a:r>
              <a:rPr lang="en-US" b="0" err="1"/>
              <a:t>lassen</a:t>
            </a:r>
          </a:p>
          <a:p>
            <a:pPr marL="0" indent="0">
              <a:lnSpc>
                <a:spcPct val="113999"/>
              </a:lnSpc>
              <a:buNone/>
            </a:pPr>
            <a:endParaRPr lang="en-US"/>
          </a:p>
          <a:p>
            <a:pPr marL="0" indent="0">
              <a:lnSpc>
                <a:spcPct val="113999"/>
              </a:lnSpc>
              <a:buNone/>
            </a:pPr>
            <a:endParaRPr lang="en-US"/>
          </a:p>
          <a:p>
            <a:pPr marL="0" indent="0">
              <a:lnSpc>
                <a:spcPct val="113999"/>
              </a:lnSpc>
              <a:buNone/>
            </a:pPr>
            <a:endParaRPr lang="en-US"/>
          </a:p>
          <a:p>
            <a:pPr marL="0" indent="0">
              <a:lnSpc>
                <a:spcPct val="113999"/>
              </a:lnSpc>
              <a:buNone/>
            </a:pPr>
            <a:endParaRPr lang="en-US"/>
          </a:p>
          <a:p>
            <a:pPr marL="0" indent="0">
              <a:lnSpc>
                <a:spcPct val="113999"/>
              </a:lnSpc>
              <a:buNone/>
            </a:pPr>
            <a:endParaRPr lang="en-US"/>
          </a:p>
          <a:p>
            <a:pPr>
              <a:lnSpc>
                <a:spcPct val="113999"/>
              </a:lnSpc>
            </a:pP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C199ED-5121-2D22-1A61-873B0F4818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pPr>
              <a:lnSpc>
                <a:spcPct val="113999"/>
              </a:lnSpc>
            </a:pPr>
            <a:r>
              <a:rPr lang="en-US" err="1"/>
              <a:t>Übung</a:t>
            </a:r>
            <a:r>
              <a:rPr lang="en-US"/>
              <a:t> Definition based extraction</a:t>
            </a:r>
            <a:endParaRPr lang="en-US" b="0">
              <a:solidFill>
                <a:srgbClr val="000000"/>
              </a:solidFill>
            </a:endParaRPr>
          </a:p>
          <a:p>
            <a:pPr>
              <a:lnSpc>
                <a:spcPct val="113999"/>
              </a:lnSpc>
            </a:pPr>
            <a:endParaRPr lang="en-US"/>
          </a:p>
          <a:p>
            <a:pPr>
              <a:lnSpc>
                <a:spcPct val="113999"/>
              </a:lnSpc>
            </a:pPr>
            <a:r>
              <a:rPr lang="en-US" b="0">
                <a:hlinkClick r:id="rId4"/>
              </a:rPr>
              <a:t>https://github.com/ThimoHoelter/SDC-Workshop/blob/master/fsh-generated/resources/Questionnaire-WorkshopDBE.json</a:t>
            </a:r>
            <a:endParaRPr lang="en-US" b="0">
              <a:solidFill>
                <a:srgbClr val="000000"/>
              </a:solidFill>
            </a:endParaRPr>
          </a:p>
          <a:p>
            <a:pPr>
              <a:lnSpc>
                <a:spcPct val="113999"/>
              </a:lnSpc>
            </a:pPr>
            <a:endParaRPr lang="en-US" b="0"/>
          </a:p>
          <a:p>
            <a:pPr>
              <a:lnSpc>
                <a:spcPct val="113999"/>
              </a:lnSpc>
            </a:pPr>
            <a:endParaRPr lang="en-US" b="0"/>
          </a:p>
          <a:p>
            <a:pPr>
              <a:lnSpc>
                <a:spcPct val="113999"/>
              </a:lnSpc>
            </a:pPr>
            <a:r>
              <a:rPr lang="en-US" b="0" err="1"/>
              <a:t>Einmal</a:t>
            </a:r>
            <a:r>
              <a:rPr lang="en-US" b="0"/>
              <a:t> </a:t>
            </a:r>
            <a:r>
              <a:rPr lang="en-US" b="0" err="1"/>
              <a:t>nehmen</a:t>
            </a:r>
            <a:r>
              <a:rPr lang="en-US" b="0"/>
              <a:t> und </a:t>
            </a:r>
            <a:r>
              <a:rPr lang="en-US" b="0" err="1"/>
              <a:t>durchlaufen</a:t>
            </a:r>
            <a:r>
              <a:rPr lang="en-US" b="0"/>
              <a:t> </a:t>
            </a:r>
            <a:r>
              <a:rPr lang="en-US" b="0" err="1"/>
              <a:t>lassen</a:t>
            </a:r>
            <a:endParaRPr lang="en-US" b="0"/>
          </a:p>
          <a:p>
            <a:pPr>
              <a:lnSpc>
                <a:spcPct val="113999"/>
              </a:lnSpc>
            </a:pPr>
            <a:endParaRPr lang="en-US" b="0"/>
          </a:p>
          <a:p>
            <a:pPr>
              <a:lnSpc>
                <a:spcPct val="113999"/>
              </a:lnSpc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7DD89-3BDC-E64D-8AB9-A6BE1D24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Aufgabe 2 : Extraction </a:t>
            </a:r>
            <a:r>
              <a:rPr lang="en-US" err="1"/>
              <a:t>Behaviour</a:t>
            </a:r>
            <a:r>
              <a:rPr lang="en-US"/>
              <a:t> in </a:t>
            </a:r>
            <a:r>
              <a:rPr lang="en-US" err="1"/>
              <a:t>pathologische</a:t>
            </a:r>
            <a:r>
              <a:rPr lang="en-US"/>
              <a:t> </a:t>
            </a:r>
            <a:r>
              <a:rPr lang="en-US" err="1"/>
              <a:t>Fragebögen</a:t>
            </a:r>
            <a:r>
              <a:rPr lang="en-US"/>
              <a:t> </a:t>
            </a:r>
            <a:r>
              <a:rPr lang="en-US" err="1"/>
              <a:t>einfügen</a:t>
            </a:r>
            <a:r>
              <a:rPr lang="en-US"/>
              <a:t> (15 min)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652C-AE60-EB14-E5ED-0140264BD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5890-3535-4B99-BCC2-746212E7D208}" type="datetime1">
              <a:rPr lang="de-DE" smtClean="0"/>
              <a:t>30.01.25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205A6-3527-74D8-63A1-CF1C0056E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C2F71-D57C-6B66-0D22-5B87F10B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27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65E9A-6232-0F37-79F0-53B53BE314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r>
              <a:rPr lang="en-US"/>
              <a:t>Structure-Map based extraction</a:t>
            </a:r>
          </a:p>
          <a:p>
            <a:pPr>
              <a:lnSpc>
                <a:spcPct val="113999"/>
              </a:lnSpc>
            </a:pPr>
            <a:r>
              <a:rPr lang="en-US" b="0" err="1"/>
              <a:t>QuestionnaireResponse</a:t>
            </a:r>
            <a:r>
              <a:rPr lang="en-US" b="0"/>
              <a:t> -&gt; </a:t>
            </a:r>
            <a:r>
              <a:rPr lang="en-US" b="0" err="1"/>
              <a:t>StructureMap</a:t>
            </a:r>
            <a:r>
              <a:rPr lang="en-US" b="0"/>
              <a:t> </a:t>
            </a:r>
          </a:p>
          <a:p>
            <a:pPr>
              <a:lnSpc>
                <a:spcPct val="113999"/>
              </a:lnSpc>
            </a:pPr>
            <a:endParaRPr lang="en-US" b="0"/>
          </a:p>
          <a:p>
            <a:pPr>
              <a:lnSpc>
                <a:spcPct val="113999"/>
              </a:lnSpc>
            </a:pPr>
            <a:r>
              <a:rPr lang="en-US" b="0" err="1"/>
              <a:t>StructureMap</a:t>
            </a:r>
            <a:r>
              <a:rPr lang="en-US" b="0"/>
              <a:t> </a:t>
            </a:r>
            <a:r>
              <a:rPr lang="en-US" b="0" err="1"/>
              <a:t>ressources</a:t>
            </a:r>
            <a:r>
              <a:rPr lang="en-US" b="0"/>
              <a:t> or FHIR Mapping Language (FML)</a:t>
            </a:r>
          </a:p>
          <a:p>
            <a:pPr>
              <a:lnSpc>
                <a:spcPct val="113999"/>
              </a:lnSpc>
            </a:pPr>
            <a:r>
              <a:rPr lang="en-US" b="0"/>
              <a:t>Not implemented by HAPI! </a:t>
            </a:r>
          </a:p>
          <a:p>
            <a:pPr>
              <a:lnSpc>
                <a:spcPct val="113999"/>
              </a:lnSpc>
            </a:pPr>
            <a:r>
              <a:rPr lang="en-US" b="0"/>
              <a:t>Example implementation: </a:t>
            </a:r>
          </a:p>
          <a:p>
            <a:pPr>
              <a:lnSpc>
                <a:spcPct val="113999"/>
              </a:lnSpc>
            </a:pPr>
            <a:r>
              <a:rPr lang="en-US" b="0">
                <a:ea typeface="+mn-lt"/>
                <a:cs typeface="+mn-lt"/>
                <a:hlinkClick r:id="rId2"/>
              </a:rPr>
              <a:t>https://www.matchbox.health/</a:t>
            </a:r>
            <a:endParaRPr lang="en-US"/>
          </a:p>
          <a:p>
            <a:pPr>
              <a:lnSpc>
                <a:spcPct val="113999"/>
              </a:lnSpc>
            </a:pPr>
            <a:endParaRPr lang="en-US" b="0"/>
          </a:p>
          <a:p>
            <a:pPr>
              <a:lnSpc>
                <a:spcPct val="113999"/>
              </a:lnSpc>
            </a:pPr>
            <a:endParaRPr lang="en-US"/>
          </a:p>
          <a:p>
            <a:pPr>
              <a:lnSpc>
                <a:spcPct val="113999"/>
              </a:lnSpc>
            </a:pPr>
            <a:endParaRPr lang="en-US"/>
          </a:p>
          <a:p>
            <a:pPr>
              <a:lnSpc>
                <a:spcPct val="113999"/>
              </a:lnSpc>
            </a:pP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D19B5C-06F2-EE5B-98EF-26DED533A0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r>
              <a:rPr lang="en-US"/>
              <a:t>Template-based extraction</a:t>
            </a:r>
          </a:p>
          <a:p>
            <a:pPr>
              <a:lnSpc>
                <a:spcPct val="113999"/>
              </a:lnSpc>
            </a:pPr>
            <a:r>
              <a:rPr lang="en-US" b="0"/>
              <a:t>"contains"-Element </a:t>
            </a:r>
            <a:r>
              <a:rPr lang="en-US" b="0" err="1"/>
              <a:t>enthält</a:t>
            </a:r>
            <a:r>
              <a:rPr lang="en-US" b="0"/>
              <a:t> </a:t>
            </a:r>
            <a:r>
              <a:rPr lang="en-US" b="0" err="1"/>
              <a:t>vorbefüllte</a:t>
            </a:r>
            <a:r>
              <a:rPr lang="en-US" b="0"/>
              <a:t> FHIR-</a:t>
            </a:r>
            <a:r>
              <a:rPr lang="en-US" b="0" err="1"/>
              <a:t>Ressourcen</a:t>
            </a:r>
            <a:endParaRPr lang="en-US" b="0"/>
          </a:p>
          <a:p>
            <a:pPr>
              <a:lnSpc>
                <a:spcPct val="113999"/>
              </a:lnSpc>
            </a:pPr>
            <a:r>
              <a:rPr lang="en-US" b="0" err="1"/>
              <a:t>Experimentel</a:t>
            </a:r>
            <a:r>
              <a:rPr lang="en-US" b="0"/>
              <a:t>, Noch </a:t>
            </a:r>
            <a:r>
              <a:rPr lang="en-US" b="0" err="1"/>
              <a:t>nicht</a:t>
            </a:r>
            <a:r>
              <a:rPr lang="en-US" b="0"/>
              <a:t> </a:t>
            </a:r>
            <a:r>
              <a:rPr lang="en-US" b="0" err="1"/>
              <a:t>offizieller</a:t>
            </a:r>
            <a:r>
              <a:rPr lang="en-US" b="0"/>
              <a:t> Teil der FHIR-SDC-</a:t>
            </a:r>
            <a:r>
              <a:rPr lang="en-US" b="0" err="1"/>
              <a:t>Spezifikation</a:t>
            </a:r>
          </a:p>
          <a:p>
            <a:pPr>
              <a:lnSpc>
                <a:spcPct val="113999"/>
              </a:lnSpc>
            </a:pPr>
            <a:endParaRPr lang="en-US" b="0"/>
          </a:p>
          <a:p>
            <a:pPr>
              <a:lnSpc>
                <a:spcPct val="113999"/>
              </a:lnSpc>
            </a:pPr>
            <a:endParaRPr lang="en-US" b="0"/>
          </a:p>
          <a:p>
            <a:pPr>
              <a:lnSpc>
                <a:spcPct val="113999"/>
              </a:lnSpc>
            </a:pPr>
            <a:endParaRPr lang="en-US" b="0"/>
          </a:p>
          <a:p>
            <a:pPr>
              <a:lnSpc>
                <a:spcPct val="113999"/>
              </a:lnSpc>
            </a:pPr>
            <a:endParaRPr lang="en-US" b="0"/>
          </a:p>
          <a:p>
            <a:pPr>
              <a:lnSpc>
                <a:spcPct val="113999"/>
              </a:lnSpc>
            </a:pPr>
            <a:endParaRPr lang="en-US" b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1137C-5E5C-96C6-54FA-4C46E6AF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Weitere</a:t>
            </a:r>
            <a:r>
              <a:rPr lang="en-US"/>
              <a:t> </a:t>
            </a:r>
            <a:r>
              <a:rPr lang="en-US" err="1"/>
              <a:t>Extraktionsarten</a:t>
            </a:r>
            <a:r>
              <a:rPr lang="en-US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CA4C2-3F94-7099-5417-F9492DC16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5890-3535-4B99-BCC2-746212E7D208}" type="datetime1">
              <a:rPr lang="de-DE" smtClean="0"/>
              <a:t>30.01.25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0135E-2573-728D-964A-1F44596F5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07625-6D9D-5A30-FA19-A2B8ED73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8" name="Picture 7" descr="A blue text on a green background&#10;&#10;Description automatically generated">
            <a:extLst>
              <a:ext uri="{FF2B5EF4-FFF2-40B4-BE49-F238E27FC236}">
                <a16:creationId xmlns:a16="http://schemas.microsoft.com/office/drawing/2014/main" id="{C993A692-7D3C-2CFE-A049-C5FE1022D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72" y="5007342"/>
            <a:ext cx="1844445" cy="845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35846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9A25-6BF7-3AB0-F74E-D3D4A977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Technsiche</a:t>
            </a:r>
            <a:r>
              <a:rPr lang="en-US"/>
              <a:t> </a:t>
            </a:r>
            <a:r>
              <a:rPr lang="en-US" err="1"/>
              <a:t>Repräsentaion</a:t>
            </a:r>
            <a:r>
              <a:rPr lang="en-US"/>
              <a:t> von </a:t>
            </a:r>
            <a:r>
              <a:rPr lang="en-US" err="1"/>
              <a:t>Pathologieberichten</a:t>
            </a:r>
            <a:r>
              <a:rPr lang="en-US"/>
              <a:t>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63DF398-F3D7-D9D9-177F-41840C1F87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5885783"/>
              </p:ext>
            </p:extLst>
          </p:nvPr>
        </p:nvGraphicFramePr>
        <p:xfrm>
          <a:off x="631605" y="1710305"/>
          <a:ext cx="9885699" cy="3820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4D8A4-843C-8508-8CD7-644D98DE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1AFF-057E-466F-9447-D0F115EEDBDF}" type="datetime1">
              <a:rPr lang="de-DE" smtClean="0"/>
              <a:t>30.01.25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3FA16-06B5-BEDE-6B90-F1787984C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F7235-9A5C-CB31-D365-E5A47ABA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61218B4E-4868-BA9E-85ED-6EE924B31AF7}"/>
              </a:ext>
            </a:extLst>
          </p:cNvPr>
          <p:cNvSpPr txBox="1"/>
          <p:nvPr/>
        </p:nvSpPr>
        <p:spPr>
          <a:xfrm>
            <a:off x="122121" y="5642837"/>
            <a:ext cx="93791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https://simplifier.net/isik-basis-v4/isikberichtsubsysteme</a:t>
            </a:r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0C51135E-D976-960C-DD3E-7C10106517FA}"/>
              </a:ext>
            </a:extLst>
          </p:cNvPr>
          <p:cNvSpPr txBox="1"/>
          <p:nvPr/>
        </p:nvSpPr>
        <p:spPr>
          <a:xfrm>
            <a:off x="122121" y="6011221"/>
            <a:ext cx="93791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</a:t>
            </a:r>
            <a:r>
              <a:rPr lang="en-US">
                <a:ea typeface="+mn-lt"/>
                <a:cs typeface="+mn-lt"/>
              </a:rPr>
              <a:t>wiki</a:t>
            </a:r>
            <a:r>
              <a:rPr lang="en-US"/>
              <a:t>.ihe.net/index.php/Pathology_and_Laboratory_Medicine_(PaLM)</a:t>
            </a:r>
          </a:p>
        </p:txBody>
      </p:sp>
      <p:pic>
        <p:nvPicPr>
          <p:cNvPr id="965" name="Picture 964">
            <a:extLst>
              <a:ext uri="{FF2B5EF4-FFF2-40B4-BE49-F238E27FC236}">
                <a16:creationId xmlns:a16="http://schemas.microsoft.com/office/drawing/2014/main" id="{5B3047FC-E26C-295B-4B29-8AB700316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9098" y="2397020"/>
            <a:ext cx="4871023" cy="2856239"/>
          </a:xfrm>
          <a:prstGeom prst="rect">
            <a:avLst/>
          </a:prstGeom>
        </p:spPr>
      </p:pic>
      <p:sp>
        <p:nvSpPr>
          <p:cNvPr id="966" name="Oval 965">
            <a:extLst>
              <a:ext uri="{FF2B5EF4-FFF2-40B4-BE49-F238E27FC236}">
                <a16:creationId xmlns:a16="http://schemas.microsoft.com/office/drawing/2014/main" id="{E6AE716D-1443-164B-EBFC-BA7F26D3DF8E}"/>
              </a:ext>
            </a:extLst>
          </p:cNvPr>
          <p:cNvSpPr/>
          <p:nvPr/>
        </p:nvSpPr>
        <p:spPr>
          <a:xfrm>
            <a:off x="7997684" y="4053103"/>
            <a:ext cx="1061793" cy="53971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1" name="Picture 990" descr="A green text on a blue background&#10;&#10;Description automatically generated">
            <a:extLst>
              <a:ext uri="{FF2B5EF4-FFF2-40B4-BE49-F238E27FC236}">
                <a16:creationId xmlns:a16="http://schemas.microsoft.com/office/drawing/2014/main" id="{05B6120E-150B-13DA-E222-1E1167C4F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55" y="1592159"/>
            <a:ext cx="1504194" cy="952753"/>
          </a:xfrm>
          <a:prstGeom prst="rect">
            <a:avLst/>
          </a:prstGeom>
        </p:spPr>
      </p:pic>
      <p:pic>
        <p:nvPicPr>
          <p:cNvPr id="1008" name="Graphic 1007" descr="Integrating the Healthcare Enterprise (IHE) - IHE International">
            <a:extLst>
              <a:ext uri="{FF2B5EF4-FFF2-40B4-BE49-F238E27FC236}">
                <a16:creationId xmlns:a16="http://schemas.microsoft.com/office/drawing/2014/main" id="{317272E2-B2D3-3B18-A161-8DF8D6104B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236" y="3109062"/>
            <a:ext cx="2743198" cy="949259"/>
          </a:xfrm>
          <a:prstGeom prst="rect">
            <a:avLst/>
          </a:prstGeom>
        </p:spPr>
      </p:pic>
      <p:pic>
        <p:nvPicPr>
          <p:cNvPr id="15" name="Picture 14" descr="HL7 Publishes FHIR® Release 4">
            <a:extLst>
              <a:ext uri="{FF2B5EF4-FFF2-40B4-BE49-F238E27FC236}">
                <a16:creationId xmlns:a16="http://schemas.microsoft.com/office/drawing/2014/main" id="{E0289909-724C-2259-BC90-846FE15E69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965" y="4426675"/>
            <a:ext cx="2743199" cy="95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6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BA5FF-6A77-4920-AB15-0F2719B0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115D27-B580-4C4C-816B-6B595D361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pPr marL="359410" indent="-359410">
              <a:lnSpc>
                <a:spcPct val="113999"/>
              </a:lnSpc>
            </a:pPr>
            <a:r>
              <a:rPr lang="en-GB"/>
              <a:t>Intro und </a:t>
            </a:r>
            <a:r>
              <a:rPr lang="en-GB" err="1"/>
              <a:t>Wiederholung</a:t>
            </a:r>
            <a:r>
              <a:rPr lang="en-GB"/>
              <a:t> </a:t>
            </a:r>
            <a:r>
              <a:rPr lang="en-GB" err="1"/>
              <a:t>Extraktion</a:t>
            </a:r>
            <a:endParaRPr lang="en-US" err="1"/>
          </a:p>
          <a:p>
            <a:pPr marL="359410" indent="-359410">
              <a:lnSpc>
                <a:spcPct val="113999"/>
              </a:lnSpc>
            </a:pPr>
            <a:r>
              <a:rPr lang="en-GB" err="1"/>
              <a:t>Beispielcase</a:t>
            </a:r>
            <a:r>
              <a:rPr lang="en-GB"/>
              <a:t> </a:t>
            </a:r>
            <a:r>
              <a:rPr lang="en-GB" err="1"/>
              <a:t>Pathologie</a:t>
            </a:r>
            <a:r>
              <a:rPr lang="en-GB"/>
              <a:t> – </a:t>
            </a:r>
            <a:r>
              <a:rPr lang="en-GB" err="1"/>
              <a:t>Interaktion</a:t>
            </a:r>
            <a:r>
              <a:rPr lang="en-GB"/>
              <a:t> KIS – </a:t>
            </a:r>
            <a:r>
              <a:rPr lang="en-GB" err="1"/>
              <a:t>Laborsystem</a:t>
            </a:r>
            <a:r>
              <a:rPr lang="en-GB"/>
              <a:t> - KIS</a:t>
            </a:r>
          </a:p>
          <a:p>
            <a:pPr marL="359410" indent="-359410">
              <a:lnSpc>
                <a:spcPct val="113999"/>
              </a:lnSpc>
            </a:pPr>
            <a:r>
              <a:rPr lang="en-GB" err="1"/>
              <a:t>Erstellung</a:t>
            </a:r>
            <a:r>
              <a:rPr lang="en-GB"/>
              <a:t> </a:t>
            </a:r>
            <a:r>
              <a:rPr lang="en-GB" err="1"/>
              <a:t>Beispielfragebogen</a:t>
            </a:r>
            <a:r>
              <a:rPr lang="en-GB"/>
              <a:t> </a:t>
            </a:r>
            <a:r>
              <a:rPr lang="en-GB" err="1"/>
              <a:t>Klinische</a:t>
            </a:r>
            <a:r>
              <a:rPr lang="en-GB"/>
              <a:t> </a:t>
            </a:r>
            <a:r>
              <a:rPr lang="en-GB" err="1"/>
              <a:t>Angaben</a:t>
            </a:r>
            <a:endParaRPr lang="en-GB"/>
          </a:p>
          <a:p>
            <a:pPr marL="593725" lvl="1" indent="-233680"/>
            <a:r>
              <a:rPr lang="en-GB"/>
              <a:t>Beginner: LHC Form Builder / Questionnaire App</a:t>
            </a:r>
          </a:p>
          <a:p>
            <a:pPr marL="593725" lvl="1" indent="-233680">
              <a:lnSpc>
                <a:spcPct val="113999"/>
              </a:lnSpc>
            </a:pPr>
            <a:r>
              <a:rPr lang="en-GB"/>
              <a:t>Advanced: FSH / SUSHI </a:t>
            </a:r>
          </a:p>
          <a:p>
            <a:pPr marL="359410" indent="-359410"/>
            <a:r>
              <a:rPr lang="en-GB"/>
              <a:t>Observation-based Extraction des </a:t>
            </a:r>
            <a:r>
              <a:rPr lang="en-GB" err="1"/>
              <a:t>Beispielfragebogens</a:t>
            </a:r>
            <a:r>
              <a:rPr lang="en-GB"/>
              <a:t> </a:t>
            </a:r>
          </a:p>
          <a:p>
            <a:pPr marL="359410" indent="-359410"/>
            <a:r>
              <a:rPr lang="en-GB"/>
              <a:t>Definition-based Extraction </a:t>
            </a:r>
            <a:r>
              <a:rPr lang="en-GB" err="1"/>
              <a:t>zur</a:t>
            </a:r>
            <a:r>
              <a:rPr lang="en-GB"/>
              <a:t> </a:t>
            </a:r>
            <a:r>
              <a:rPr lang="en-GB" err="1"/>
              <a:t>Generierung</a:t>
            </a:r>
            <a:r>
              <a:rPr lang="en-GB"/>
              <a:t> von </a:t>
            </a:r>
            <a:r>
              <a:rPr lang="en-GB" err="1"/>
              <a:t>DiagnosticReports</a:t>
            </a:r>
            <a:r>
              <a:rPr lang="en-GB"/>
              <a:t> </a:t>
            </a:r>
          </a:p>
          <a:p>
            <a:pPr marL="359410" indent="-359410">
              <a:lnSpc>
                <a:spcPct val="113999"/>
              </a:lnSpc>
            </a:pPr>
            <a:r>
              <a:rPr lang="en-GB" err="1"/>
              <a:t>Übungsaufgaben</a:t>
            </a:r>
            <a:r>
              <a:rPr lang="en-GB"/>
              <a:t> definition-based extraction</a:t>
            </a:r>
          </a:p>
          <a:p>
            <a:pPr marL="359410" indent="-359410">
              <a:lnSpc>
                <a:spcPct val="113999"/>
              </a:lnSpc>
            </a:pPr>
            <a:endParaRPr lang="en-GB"/>
          </a:p>
          <a:p>
            <a:pPr marL="359410" indent="-359410">
              <a:lnSpc>
                <a:spcPct val="113999"/>
              </a:lnSpc>
            </a:pPr>
            <a:r>
              <a:rPr lang="en-GB" err="1"/>
              <a:t>Ausblick</a:t>
            </a:r>
            <a:r>
              <a:rPr lang="en-GB"/>
              <a:t> Structure-Map und Template-based extraction </a:t>
            </a:r>
          </a:p>
          <a:p>
            <a:pPr marL="359410" indent="-359410">
              <a:lnSpc>
                <a:spcPct val="113999"/>
              </a:lnSpc>
            </a:pPr>
            <a:r>
              <a:rPr lang="en-GB" err="1"/>
              <a:t>Abschluss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CDFA8B-CDC3-4277-AA51-EEA9FB86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18D67-0B9A-44EA-8F8B-5B18B908092B}" type="datetime1">
              <a:rPr lang="de-DE" smtClean="0"/>
              <a:t>30.01.25</a:t>
            </a:fld>
            <a:endParaRPr lang="en-GB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42147DA-C8FC-4F83-B12A-E86D0A2C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16B8E7D-6CE9-4B72-A88F-01AE5483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00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D3397-B07E-D019-00C9-5E1227E0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ISiK</a:t>
            </a:r>
            <a:r>
              <a:rPr lang="en-US"/>
              <a:t> </a:t>
            </a:r>
            <a:r>
              <a:rPr lang="en-US" err="1"/>
              <a:t>Bericht</a:t>
            </a:r>
            <a:r>
              <a:rPr lang="en-US"/>
              <a:t> </a:t>
            </a:r>
            <a:r>
              <a:rPr lang="en-US" err="1"/>
              <a:t>Subsysteme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E08AA-92BE-FA04-99C0-FD6E57BD5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1AFF-057E-466F-9447-D0F115EEDBDF}" type="datetime1">
              <a:rPr lang="de-DE" smtClean="0"/>
              <a:t>30.01.25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3B75D-FAB3-E978-69B9-B7B4154F9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756CB-02F1-6634-DD8F-9528AEE04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96D60AE-9FFB-5C8D-5CA9-F093CB1FE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81" y="961815"/>
            <a:ext cx="5031781" cy="527878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97E5A8-4558-8DC6-738E-D3B3C272240D}"/>
              </a:ext>
            </a:extLst>
          </p:cNvPr>
          <p:cNvSpPr/>
          <p:nvPr/>
        </p:nvSpPr>
        <p:spPr>
          <a:xfrm>
            <a:off x="806768" y="1220296"/>
            <a:ext cx="2588170" cy="53188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accent2"/>
                </a:solidFill>
              </a:rPr>
              <a:t>Bericht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err="1">
                <a:solidFill>
                  <a:schemeClr val="accent2"/>
                </a:solidFill>
              </a:rPr>
              <a:t>als</a:t>
            </a:r>
            <a:r>
              <a:rPr lang="en-US">
                <a:solidFill>
                  <a:schemeClr val="accent2"/>
                </a:solidFill>
              </a:rPr>
              <a:t> XML-Text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F715B3A-DA58-5313-84B3-A160731F34FF}"/>
              </a:ext>
            </a:extLst>
          </p:cNvPr>
          <p:cNvSpPr/>
          <p:nvPr/>
        </p:nvSpPr>
        <p:spPr>
          <a:xfrm>
            <a:off x="7725070" y="1728816"/>
            <a:ext cx="3057481" cy="51674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accent2"/>
                </a:solidFill>
              </a:rPr>
              <a:t>Strukturierte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err="1">
                <a:solidFill>
                  <a:schemeClr val="accent2"/>
                </a:solidFill>
              </a:rPr>
              <a:t>Metadaten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26FA3F4-C11A-B090-3D76-CC624E509282}"/>
              </a:ext>
            </a:extLst>
          </p:cNvPr>
          <p:cNvSpPr/>
          <p:nvPr/>
        </p:nvSpPr>
        <p:spPr>
          <a:xfrm>
            <a:off x="7825997" y="5013995"/>
            <a:ext cx="3057481" cy="51674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accent2"/>
                </a:solidFill>
              </a:rPr>
              <a:t>Hierarchische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err="1">
                <a:solidFill>
                  <a:schemeClr val="accent2"/>
                </a:solidFill>
              </a:rPr>
              <a:t>Berichtstruktur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5B5E142-5CC1-B046-1B9A-E2AD8A354523}"/>
              </a:ext>
            </a:extLst>
          </p:cNvPr>
          <p:cNvSpPr/>
          <p:nvPr/>
        </p:nvSpPr>
        <p:spPr>
          <a:xfrm>
            <a:off x="337202" y="3601015"/>
            <a:ext cx="3012064" cy="15159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accent2"/>
                </a:solidFill>
              </a:rPr>
              <a:t>Erhalt</a:t>
            </a:r>
            <a:r>
              <a:rPr lang="en-US">
                <a:solidFill>
                  <a:schemeClr val="accent2"/>
                </a:solidFill>
              </a:rPr>
              <a:t> der </a:t>
            </a:r>
            <a:r>
              <a:rPr lang="en-US" err="1">
                <a:solidFill>
                  <a:schemeClr val="accent2"/>
                </a:solidFill>
              </a:rPr>
              <a:t>Dokumentenstruktur</a:t>
            </a:r>
          </a:p>
          <a:p>
            <a:pPr marL="285750" indent="-285750" algn="ctr">
              <a:buFont typeface="Calibri"/>
              <a:buChar char="-"/>
            </a:pPr>
            <a:r>
              <a:rPr lang="en-US" err="1">
                <a:solidFill>
                  <a:schemeClr val="accent2"/>
                </a:solidFill>
              </a:rPr>
              <a:t>Vollständigkeit</a:t>
            </a:r>
          </a:p>
          <a:p>
            <a:pPr marL="285750" indent="-285750" algn="ctr">
              <a:buFont typeface="Calibri"/>
              <a:buChar char="-"/>
            </a:pPr>
            <a:r>
              <a:rPr lang="en-US" err="1">
                <a:solidFill>
                  <a:schemeClr val="accent2"/>
                </a:solidFill>
              </a:rPr>
              <a:t>Abgeschlossenheit</a:t>
            </a:r>
          </a:p>
          <a:p>
            <a:pPr marL="285750" indent="-285750" algn="ctr">
              <a:buFont typeface="Calibri"/>
              <a:buChar char="-"/>
            </a:pPr>
            <a:r>
              <a:rPr lang="en-US" err="1">
                <a:solidFill>
                  <a:schemeClr val="accent2"/>
                </a:solidFill>
              </a:rPr>
              <a:t>Unveränderbarkeit</a:t>
            </a:r>
          </a:p>
        </p:txBody>
      </p:sp>
    </p:spTree>
    <p:extLst>
      <p:ext uri="{BB962C8B-B14F-4D97-AF65-F5344CB8AC3E}">
        <p14:creationId xmlns:p14="http://schemas.microsoft.com/office/powerpoint/2010/main" val="2717402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C3BF-F475-3B26-2735-99A99DE51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MII </a:t>
            </a:r>
            <a:r>
              <a:rPr lang="en-US" err="1"/>
              <a:t>Pathologiebericht</a:t>
            </a:r>
            <a:r>
              <a:rPr lang="en-US"/>
              <a:t> </a:t>
            </a:r>
            <a:r>
              <a:rPr lang="en-US" err="1"/>
              <a:t>gibt</a:t>
            </a:r>
            <a:r>
              <a:rPr lang="en-US"/>
              <a:t> </a:t>
            </a:r>
            <a:r>
              <a:rPr lang="en-US" err="1"/>
              <a:t>Pathologieberichten</a:t>
            </a:r>
            <a:r>
              <a:rPr lang="en-US"/>
              <a:t> </a:t>
            </a:r>
            <a:r>
              <a:rPr lang="en-US" err="1"/>
              <a:t>eine</a:t>
            </a:r>
            <a:r>
              <a:rPr lang="en-US"/>
              <a:t> </a:t>
            </a:r>
            <a:r>
              <a:rPr lang="en-US" err="1"/>
              <a:t>Grundstruktur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D7522-FD16-8823-91C2-B4F0D88BC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1AFF-057E-466F-9447-D0F115EEDBDF}" type="datetime1">
              <a:rPr lang="de-DE" smtClean="0"/>
              <a:t>30.01.25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58D34-D65E-543F-E861-69853C03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533AB-6003-2871-83C2-4CA477E2E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9" name="Picture 8" descr="A diagram of a company&#10;&#10;Description automatically generated">
            <a:extLst>
              <a:ext uri="{FF2B5EF4-FFF2-40B4-BE49-F238E27FC236}">
                <a16:creationId xmlns:a16="http://schemas.microsoft.com/office/drawing/2014/main" id="{575D5843-BC17-9D37-0530-F7FDD29C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003" y="999434"/>
            <a:ext cx="6171908" cy="5113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diagram of a patho grouper&#10;&#10;Description automatically generated">
            <a:extLst>
              <a:ext uri="{FF2B5EF4-FFF2-40B4-BE49-F238E27FC236}">
                <a16:creationId xmlns:a16="http://schemas.microsoft.com/office/drawing/2014/main" id="{54FB4378-7549-AE10-6174-6311A4C77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5" y="1987134"/>
            <a:ext cx="5292537" cy="21967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07EA79-3362-F7FC-156C-623D39D4B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85"/>
            <a:ext cx="12192000" cy="682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13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24A7-E461-E9EF-8994-662CA5F40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65875-2162-5D0D-D141-DE8F4043C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1AFF-057E-466F-9447-D0F115EEDBDF}" type="datetime1">
              <a:rPr lang="de-DE" smtClean="0"/>
              <a:t>30.01.25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8F52B-3481-D8DC-4225-4F99B9FD4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40797-3D75-ADCD-323F-154C2AAC3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5D5E4EA9-3DBA-5CE9-D899-83A5BACD1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9" y="1384"/>
            <a:ext cx="12179323" cy="6907248"/>
          </a:xfrm>
        </p:spPr>
      </p:pic>
    </p:spTree>
    <p:extLst>
      <p:ext uri="{BB962C8B-B14F-4D97-AF65-F5344CB8AC3E}">
        <p14:creationId xmlns:p14="http://schemas.microsoft.com/office/powerpoint/2010/main" val="2156838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D5CF411-7F3D-471E-BFCF-AA08884E9A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/>
              <a:t>www.bihealth.org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CD0DC00-8AEE-48F9-BA96-73D421F4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84386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AC882-61D6-FB12-1B78-EE2178B7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6672"/>
            <a:ext cx="5941726" cy="864000"/>
          </a:xfrm>
        </p:spPr>
        <p:txBody>
          <a:bodyPr/>
          <a:lstStyle/>
          <a:p>
            <a:r>
              <a:rPr lang="en-US"/>
              <a:t>Charité University Medicine Berlin</a:t>
            </a:r>
            <a:br>
              <a:rPr lang="en-US"/>
            </a:br>
            <a:r>
              <a:rPr lang="en-US"/>
              <a:t>Berlin Institute of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A4C64-CF4B-164A-A337-9623EDEB9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pPr marL="0" indent="0">
              <a:lnSpc>
                <a:spcPct val="113999"/>
              </a:lnSpc>
              <a:buNone/>
            </a:pPr>
            <a:r>
              <a:rPr lang="en-US"/>
              <a:t>Core Unit Digital Medicine and Interoperability</a:t>
            </a:r>
          </a:p>
          <a:p>
            <a:pPr marL="0" indent="0">
              <a:lnSpc>
                <a:spcPct val="113999"/>
              </a:lnSpc>
              <a:buNone/>
            </a:pPr>
            <a:endParaRPr lang="en-US"/>
          </a:p>
          <a:p>
            <a:pPr marL="0" indent="0">
              <a:lnSpc>
                <a:spcPct val="113999"/>
              </a:lnSpc>
              <a:buNone/>
            </a:pPr>
            <a:endParaRPr lang="en-US"/>
          </a:p>
          <a:p>
            <a:pPr marL="0" indent="0">
              <a:lnSpc>
                <a:spcPct val="113999"/>
              </a:lnSpc>
              <a:buNone/>
            </a:pPr>
            <a:endParaRPr lang="en-US"/>
          </a:p>
          <a:p>
            <a:pPr marL="0" indent="0">
              <a:lnSpc>
                <a:spcPct val="113999"/>
              </a:lnSpc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A147C-9A02-4B99-9DA0-B9E6929B6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5890-3535-4B99-BCC2-746212E7D208}" type="datetime1">
              <a:rPr lang="de-DE" smtClean="0"/>
              <a:t>30.01.25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4186F-D759-4BCE-D69F-C6C8F4501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German Cancer Data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FB8C3-CB5B-3934-82A4-0B3F3ED5F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7" name="Picture 6" descr="A person wearing a suit and glasses&#10;&#10;Description automatically generated">
            <a:extLst>
              <a:ext uri="{FF2B5EF4-FFF2-40B4-BE49-F238E27FC236}">
                <a16:creationId xmlns:a16="http://schemas.microsoft.com/office/drawing/2014/main" id="{696D4526-47E6-5585-6563-C4BD22959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39" y="1846206"/>
            <a:ext cx="4319682" cy="2102986"/>
          </a:xfrm>
          <a:prstGeom prst="rect">
            <a:avLst/>
          </a:prstGeom>
        </p:spPr>
      </p:pic>
      <p:pic>
        <p:nvPicPr>
          <p:cNvPr id="8" name="Picture 7" descr="A person with blonde hair wearing a blue shirt&#10;&#10;Description automatically generated">
            <a:extLst>
              <a:ext uri="{FF2B5EF4-FFF2-40B4-BE49-F238E27FC236}">
                <a16:creationId xmlns:a16="http://schemas.microsoft.com/office/drawing/2014/main" id="{C2ADA330-196C-B53A-6BC7-BCCEA6DFA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802" y="3942359"/>
            <a:ext cx="2067448" cy="2094239"/>
          </a:xfrm>
          <a:prstGeom prst="rect">
            <a:avLst/>
          </a:prstGeom>
        </p:spPr>
      </p:pic>
      <p:pic>
        <p:nvPicPr>
          <p:cNvPr id="10" name="Picture 9" descr="Campus Charité Mitte: Charité – Universitätsmedizin Berlin">
            <a:extLst>
              <a:ext uri="{FF2B5EF4-FFF2-40B4-BE49-F238E27FC236}">
                <a16:creationId xmlns:a16="http://schemas.microsoft.com/office/drawing/2014/main" id="{36E97522-ED21-D772-593A-47428C28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45" y="2639198"/>
            <a:ext cx="2991769" cy="21837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CHARITÉ – UNIVERSITÄTSMEDIZIN BERLIN (CHARITÉ) - DynaMORE">
            <a:extLst>
              <a:ext uri="{FF2B5EF4-FFF2-40B4-BE49-F238E27FC236}">
                <a16:creationId xmlns:a16="http://schemas.microsoft.com/office/drawing/2014/main" id="{08304AE7-2035-953F-29DA-BF11FB0FD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147" y="472536"/>
            <a:ext cx="2285002" cy="867790"/>
          </a:xfrm>
          <a:prstGeom prst="rect">
            <a:avLst/>
          </a:prstGeom>
        </p:spPr>
      </p:pic>
      <p:pic>
        <p:nvPicPr>
          <p:cNvPr id="12" name="Picture 11" descr="ReMM score - Regulatory Mendelian Mutation score">
            <a:extLst>
              <a:ext uri="{FF2B5EF4-FFF2-40B4-BE49-F238E27FC236}">
                <a16:creationId xmlns:a16="http://schemas.microsoft.com/office/drawing/2014/main" id="{BA4A2923-7EFD-534C-2483-AF26772C0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1537" y="306651"/>
            <a:ext cx="2743199" cy="1204541"/>
          </a:xfrm>
          <a:prstGeom prst="rect">
            <a:avLst/>
          </a:prstGeom>
        </p:spPr>
      </p:pic>
      <p:pic>
        <p:nvPicPr>
          <p:cNvPr id="13" name="Picture 12" descr="Rahel Hirsch Center für Translationale Medizin von BIH und Charité ...">
            <a:extLst>
              <a:ext uri="{FF2B5EF4-FFF2-40B4-BE49-F238E27FC236}">
                <a16:creationId xmlns:a16="http://schemas.microsoft.com/office/drawing/2014/main" id="{393E33C4-EC19-D46D-DB53-9AE332C42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9563" y="2537291"/>
            <a:ext cx="2927226" cy="3068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F164E4-48E4-E716-5FC1-F89610F0ABBE}"/>
              </a:ext>
            </a:extLst>
          </p:cNvPr>
          <p:cNvSpPr txBox="1"/>
          <p:nvPr/>
        </p:nvSpPr>
        <p:spPr>
          <a:xfrm>
            <a:off x="223049" y="5733671"/>
            <a:ext cx="71753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https://www.bihealth.org/de/forschung/wissenschaftliche-infrastruktur/core-units/interoperabilitaet/home/team</a:t>
            </a:r>
          </a:p>
        </p:txBody>
      </p:sp>
      <p:pic>
        <p:nvPicPr>
          <p:cNvPr id="15" name="Picture 1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F0A62931-8317-A0B0-45A8-E466EF694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4297" y="3930935"/>
            <a:ext cx="2221494" cy="209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13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0FB83-AEB2-4F08-5EED-E8E8E900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B48487-8A8E-5C84-3E07-73776B76A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" y="112"/>
            <a:ext cx="12195469" cy="683427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BF20C-B521-8389-A012-5DF2DC182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5890-3535-4B99-BCC2-746212E7D208}" type="datetime1">
              <a:rPr lang="de-DE" smtClean="0"/>
              <a:t>30.01.25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74515-AB38-CBAE-96C5-CF7834CA0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E3544-2000-3BFB-DC5A-DEB905D7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628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492A3-2C0A-47E6-D912-72791A565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5890-3535-4B99-BCC2-746212E7D208}" type="datetime1">
              <a:rPr lang="de-DE" smtClean="0"/>
              <a:t>30.01.25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61584-D3D4-0DD0-F647-E9CA46F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25DB-518C-63F3-8632-4045C9C0F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4373D7-6C9A-2463-5B40-C06923830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4" y="0"/>
            <a:ext cx="12118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48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A253-D568-E324-6CE7-ED942CD6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Beispielhaftes</a:t>
            </a:r>
            <a:r>
              <a:rPr lang="en-US"/>
              <a:t> </a:t>
            </a:r>
            <a:r>
              <a:rPr lang="en-US" err="1"/>
              <a:t>Sequenzdiagramm</a:t>
            </a:r>
            <a:br>
              <a:rPr lang="en-US"/>
            </a:br>
            <a:r>
              <a:rPr lang="en-US"/>
              <a:t>"</a:t>
            </a:r>
            <a:r>
              <a:rPr lang="en-US" err="1"/>
              <a:t>Pathologische</a:t>
            </a:r>
            <a:r>
              <a:rPr lang="en-US"/>
              <a:t> </a:t>
            </a:r>
            <a:r>
              <a:rPr lang="en-US" err="1"/>
              <a:t>Befundung</a:t>
            </a:r>
            <a:r>
              <a:rPr lang="en-US"/>
              <a:t>"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CDB01-151E-CE2F-BF72-54C7DCA6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5890-3535-4B99-BCC2-746212E7D208}" type="datetime1">
              <a:rPr lang="de-DE" smtClean="0"/>
              <a:t>30.01.25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FE64B-B736-53BA-CD37-7C80A48DA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49CF2-66C5-50C2-54FD-E31897DC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8A110A-CF02-58E5-5D6A-47078F7754AD}"/>
              </a:ext>
            </a:extLst>
          </p:cNvPr>
          <p:cNvSpPr/>
          <p:nvPr/>
        </p:nvSpPr>
        <p:spPr>
          <a:xfrm>
            <a:off x="839862" y="1507518"/>
            <a:ext cx="715250" cy="48798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KIS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5034CD-30F5-6450-A5E3-0F16DAB11E7D}"/>
              </a:ext>
            </a:extLst>
          </p:cNvPr>
          <p:cNvSpPr/>
          <p:nvPr/>
        </p:nvSpPr>
        <p:spPr>
          <a:xfrm>
            <a:off x="6764285" y="1507518"/>
            <a:ext cx="710204" cy="48697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LIS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D47B0C-B3D6-F595-B415-268A7446E255}"/>
              </a:ext>
            </a:extLst>
          </p:cNvPr>
          <p:cNvSpPr/>
          <p:nvPr/>
        </p:nvSpPr>
        <p:spPr>
          <a:xfrm>
            <a:off x="2147996" y="2260900"/>
            <a:ext cx="3544445" cy="2663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err="1"/>
              <a:t>Auftrag</a:t>
            </a:r>
            <a:r>
              <a:rPr lang="en-US" sz="1200"/>
              <a:t>: </a:t>
            </a:r>
            <a:r>
              <a:rPr lang="en-US" sz="1200" err="1"/>
              <a:t>Pathologische</a:t>
            </a:r>
            <a:r>
              <a:rPr lang="en-US" sz="1200"/>
              <a:t> </a:t>
            </a:r>
            <a:r>
              <a:rPr lang="en-US" sz="1200" err="1"/>
              <a:t>Befundung</a:t>
            </a:r>
            <a:r>
              <a:rPr lang="en-US" sz="1200"/>
              <a:t> </a:t>
            </a:r>
            <a:r>
              <a:rPr lang="en-US" sz="1200" err="1"/>
              <a:t>einer</a:t>
            </a:r>
            <a:r>
              <a:rPr lang="en-US" sz="1200"/>
              <a:t> Biopsie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852E29-DCC4-09FD-EBA4-EFDA4AAF1943}"/>
              </a:ext>
            </a:extLst>
          </p:cNvPr>
          <p:cNvCxnSpPr/>
          <p:nvPr/>
        </p:nvCxnSpPr>
        <p:spPr>
          <a:xfrm flipV="1">
            <a:off x="1661911" y="2508780"/>
            <a:ext cx="4963265" cy="2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06A596-2961-F764-FB12-59FB449894B4}"/>
              </a:ext>
            </a:extLst>
          </p:cNvPr>
          <p:cNvCxnSpPr>
            <a:cxnSpLocks/>
          </p:cNvCxnSpPr>
          <p:nvPr/>
        </p:nvCxnSpPr>
        <p:spPr>
          <a:xfrm flipH="1" flipV="1">
            <a:off x="1663291" y="3367126"/>
            <a:ext cx="5124402" cy="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580EE37-C743-9D53-1FB2-1CBA50D7BAE4}"/>
              </a:ext>
            </a:extLst>
          </p:cNvPr>
          <p:cNvSpPr/>
          <p:nvPr/>
        </p:nvSpPr>
        <p:spPr>
          <a:xfrm>
            <a:off x="8107744" y="1978303"/>
            <a:ext cx="3493982" cy="846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err="1"/>
              <a:t>Anlegen</a:t>
            </a:r>
            <a:r>
              <a:rPr lang="en-US" sz="1100"/>
              <a:t> Fall, </a:t>
            </a:r>
            <a:r>
              <a:rPr lang="en-US" sz="1100" err="1"/>
              <a:t>Identifikation</a:t>
            </a:r>
            <a:r>
              <a:rPr lang="en-US" sz="1100"/>
              <a:t> des </a:t>
            </a:r>
            <a:r>
              <a:rPr lang="en-US" sz="1100" err="1"/>
              <a:t>pathologischen</a:t>
            </a:r>
            <a:r>
              <a:rPr lang="en-US" sz="1100"/>
              <a:t> </a:t>
            </a:r>
            <a:r>
              <a:rPr lang="en-US" sz="1100" err="1"/>
              <a:t>Protokolls</a:t>
            </a:r>
            <a:r>
              <a:rPr lang="en-US" sz="1100"/>
              <a:t>, </a:t>
            </a:r>
            <a:r>
              <a:rPr lang="en-US" sz="1100" err="1"/>
              <a:t>Selektion</a:t>
            </a:r>
            <a:r>
              <a:rPr lang="en-US" sz="1100"/>
              <a:t> </a:t>
            </a:r>
            <a:r>
              <a:rPr lang="en-US" sz="1100" err="1"/>
              <a:t>Rückfragen</a:t>
            </a:r>
            <a:r>
              <a:rPr lang="en-US" sz="110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4D113B-F584-AEFD-DE1C-85FC4B9DDA67}"/>
              </a:ext>
            </a:extLst>
          </p:cNvPr>
          <p:cNvSpPr txBox="1"/>
          <p:nvPr/>
        </p:nvSpPr>
        <p:spPr>
          <a:xfrm>
            <a:off x="2070645" y="2517227"/>
            <a:ext cx="337513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FHIR Bundle (ServiceRequest, Patient, Specimen, Condition etc. 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FCB2B3-2F2C-66C3-3989-5278F830E81C}"/>
              </a:ext>
            </a:extLst>
          </p:cNvPr>
          <p:cNvSpPr txBox="1"/>
          <p:nvPr/>
        </p:nvSpPr>
        <p:spPr>
          <a:xfrm>
            <a:off x="4361691" y="3349877"/>
            <a:ext cx="194701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FHIR Bundle (Questionnaire)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BCA8FB7-96CF-FEE2-2B77-21CF1AA75D38}"/>
              </a:ext>
            </a:extLst>
          </p:cNvPr>
          <p:cNvSpPr/>
          <p:nvPr/>
        </p:nvSpPr>
        <p:spPr>
          <a:xfrm>
            <a:off x="2783837" y="3164199"/>
            <a:ext cx="3372869" cy="2057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/>
              <a:t>Rückfragen</a:t>
            </a:r>
            <a:r>
              <a:rPr lang="en-US" sz="1200"/>
              <a:t>, </a:t>
            </a:r>
            <a:r>
              <a:rPr lang="en-US" sz="1200" err="1"/>
              <a:t>z.B.</a:t>
            </a:r>
            <a:r>
              <a:rPr lang="en-US" sz="1200"/>
              <a:t> </a:t>
            </a:r>
            <a:r>
              <a:rPr lang="en-US" sz="1200" err="1"/>
              <a:t>klinische</a:t>
            </a:r>
            <a:r>
              <a:rPr lang="en-US" sz="1200"/>
              <a:t> </a:t>
            </a:r>
            <a:r>
              <a:rPr lang="en-US" sz="1200" err="1"/>
              <a:t>Vorbefunde</a:t>
            </a:r>
            <a:endParaRPr lang="en-US" err="1"/>
          </a:p>
        </p:txBody>
      </p:sp>
      <p:sp>
        <p:nvSpPr>
          <p:cNvPr id="20" name="Arrow: Curved Right 19">
            <a:extLst>
              <a:ext uri="{FF2B5EF4-FFF2-40B4-BE49-F238E27FC236}">
                <a16:creationId xmlns:a16="http://schemas.microsoft.com/office/drawing/2014/main" id="{840701C7-FD65-C3AC-5B73-5475F919BABD}"/>
              </a:ext>
            </a:extLst>
          </p:cNvPr>
          <p:cNvSpPr/>
          <p:nvPr/>
        </p:nvSpPr>
        <p:spPr>
          <a:xfrm>
            <a:off x="264689" y="3431197"/>
            <a:ext cx="568539" cy="88439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1CB83282-EEB2-1A2F-0934-EC47C868108C}"/>
              </a:ext>
            </a:extLst>
          </p:cNvPr>
          <p:cNvSpPr/>
          <p:nvPr/>
        </p:nvSpPr>
        <p:spPr>
          <a:xfrm>
            <a:off x="7570320" y="2514907"/>
            <a:ext cx="586588" cy="85732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E2A750-2501-B663-EF30-8B28A4480C36}"/>
              </a:ext>
            </a:extLst>
          </p:cNvPr>
          <p:cNvCxnSpPr>
            <a:cxnSpLocks/>
          </p:cNvCxnSpPr>
          <p:nvPr/>
        </p:nvCxnSpPr>
        <p:spPr>
          <a:xfrm flipV="1">
            <a:off x="1727514" y="4103428"/>
            <a:ext cx="4963265" cy="2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23738F-7E09-48EE-5ABD-8191C4A0C9F2}"/>
              </a:ext>
            </a:extLst>
          </p:cNvPr>
          <p:cNvCxnSpPr>
            <a:cxnSpLocks/>
          </p:cNvCxnSpPr>
          <p:nvPr/>
        </p:nvCxnSpPr>
        <p:spPr>
          <a:xfrm flipH="1" flipV="1">
            <a:off x="1582549" y="5123259"/>
            <a:ext cx="5124402" cy="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43608EB-4F2A-47BE-3A3C-26857A7DF320}"/>
              </a:ext>
            </a:extLst>
          </p:cNvPr>
          <p:cNvSpPr txBox="1"/>
          <p:nvPr/>
        </p:nvSpPr>
        <p:spPr>
          <a:xfrm>
            <a:off x="2126154" y="4091693"/>
            <a:ext cx="3395323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FHIR Bundle (</a:t>
            </a:r>
            <a:r>
              <a:rPr lang="en-US" sz="1050" err="1"/>
              <a:t>QuestionnaireResponse</a:t>
            </a:r>
            <a:r>
              <a:rPr lang="en-US" sz="1050"/>
              <a:t>, Observations)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DB45EB6-531F-D755-6348-F32D769CFAB3}"/>
              </a:ext>
            </a:extLst>
          </p:cNvPr>
          <p:cNvSpPr/>
          <p:nvPr/>
        </p:nvSpPr>
        <p:spPr>
          <a:xfrm>
            <a:off x="2163135" y="3921152"/>
            <a:ext cx="2636101" cy="2108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/>
              <a:t>Angabe</a:t>
            </a:r>
            <a:r>
              <a:rPr lang="en-US" sz="1200"/>
              <a:t> </a:t>
            </a:r>
            <a:r>
              <a:rPr lang="en-US" sz="1200" err="1"/>
              <a:t>klinische</a:t>
            </a:r>
            <a:r>
              <a:rPr lang="en-US" sz="1200"/>
              <a:t> </a:t>
            </a:r>
            <a:r>
              <a:rPr lang="en-US" sz="1200" err="1"/>
              <a:t>Vorbefunde</a:t>
            </a:r>
            <a:endParaRPr lang="en-US" err="1"/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30139DD1-D62F-BEC6-FD43-B70CE0B7E8AF}"/>
              </a:ext>
            </a:extLst>
          </p:cNvPr>
          <p:cNvSpPr/>
          <p:nvPr/>
        </p:nvSpPr>
        <p:spPr>
          <a:xfrm>
            <a:off x="7519856" y="4054046"/>
            <a:ext cx="586588" cy="85732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FB70DCB-F8E5-6DAE-20BD-418E823898B7}"/>
              </a:ext>
            </a:extLst>
          </p:cNvPr>
          <p:cNvSpPr/>
          <p:nvPr/>
        </p:nvSpPr>
        <p:spPr>
          <a:xfrm>
            <a:off x="8173347" y="4203746"/>
            <a:ext cx="3186154" cy="45810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err="1"/>
              <a:t>Pathologische</a:t>
            </a:r>
            <a:r>
              <a:rPr lang="en-US" sz="1100"/>
              <a:t> </a:t>
            </a:r>
            <a:r>
              <a:rPr lang="en-US" sz="1100" err="1"/>
              <a:t>fragebogenbasierte</a:t>
            </a:r>
            <a:r>
              <a:rPr lang="en-US" sz="1100"/>
              <a:t> </a:t>
            </a:r>
            <a:r>
              <a:rPr lang="en-US" sz="1100" err="1"/>
              <a:t>Befundung</a:t>
            </a:r>
            <a:r>
              <a:rPr lang="en-US" sz="1100"/>
              <a:t>, </a:t>
            </a:r>
            <a:r>
              <a:rPr lang="en-US" sz="1100" err="1"/>
              <a:t>Extraktion</a:t>
            </a:r>
            <a:r>
              <a:rPr lang="en-US" sz="1100"/>
              <a:t> der </a:t>
            </a:r>
            <a:r>
              <a:rPr lang="en-US" sz="1100" err="1"/>
              <a:t>Einzelbefunde</a:t>
            </a:r>
            <a:r>
              <a:rPr lang="en-US" sz="1100"/>
              <a:t> </a:t>
            </a:r>
            <a:r>
              <a:rPr lang="en-US" sz="1100" err="1"/>
              <a:t>als</a:t>
            </a:r>
            <a:r>
              <a:rPr lang="en-US" sz="1100"/>
              <a:t> Observations</a:t>
            </a:r>
            <a:endParaRPr lang="en-US" err="1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69F905E-1BF6-CF18-9EE7-1F93A16BF0E0}"/>
              </a:ext>
            </a:extLst>
          </p:cNvPr>
          <p:cNvSpPr/>
          <p:nvPr/>
        </p:nvSpPr>
        <p:spPr>
          <a:xfrm>
            <a:off x="2486102" y="4668011"/>
            <a:ext cx="3186154" cy="45810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err="1"/>
              <a:t>Übermittlung</a:t>
            </a:r>
            <a:r>
              <a:rPr lang="en-US" sz="1100"/>
              <a:t> des </a:t>
            </a:r>
            <a:r>
              <a:rPr lang="en-US" sz="1100" err="1"/>
              <a:t>Befundberichts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4E5DC5-503A-6A1C-951A-B6999187D167}"/>
              </a:ext>
            </a:extLst>
          </p:cNvPr>
          <p:cNvSpPr txBox="1"/>
          <p:nvPr/>
        </p:nvSpPr>
        <p:spPr>
          <a:xfrm>
            <a:off x="2070644" y="5181705"/>
            <a:ext cx="3395323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FHIR Bundle (</a:t>
            </a:r>
            <a:r>
              <a:rPr lang="en-US" sz="1050" err="1"/>
              <a:t>DiagnosticReport</a:t>
            </a:r>
            <a:r>
              <a:rPr lang="en-US" sz="1050"/>
              <a:t>, Observations, Condition etc. ) 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439C9C-44FD-E61F-6921-8B4EA9592B2A}"/>
              </a:ext>
            </a:extLst>
          </p:cNvPr>
          <p:cNvSpPr/>
          <p:nvPr/>
        </p:nvSpPr>
        <p:spPr>
          <a:xfrm>
            <a:off x="2484302" y="2955476"/>
            <a:ext cx="4272661" cy="7732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9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7A66-DC43-4A79-B163-31BAA7F2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Aufgabe 1: </a:t>
            </a:r>
            <a:r>
              <a:rPr lang="en-US" err="1"/>
              <a:t>Anfertigen</a:t>
            </a:r>
            <a:r>
              <a:rPr lang="en-US"/>
              <a:t> </a:t>
            </a:r>
            <a:r>
              <a:rPr lang="en-US" err="1"/>
              <a:t>eines</a:t>
            </a:r>
            <a:r>
              <a:rPr lang="en-US"/>
              <a:t> </a:t>
            </a:r>
            <a:r>
              <a:rPr lang="en-US" err="1"/>
              <a:t>Fragebogens</a:t>
            </a:r>
            <a:r>
              <a:rPr lang="en-US"/>
              <a:t> für </a:t>
            </a:r>
            <a:r>
              <a:rPr lang="en-US" err="1"/>
              <a:t>klinische</a:t>
            </a:r>
            <a:r>
              <a:rPr lang="en-US"/>
              <a:t> </a:t>
            </a:r>
            <a:r>
              <a:rPr lang="en-US" err="1"/>
              <a:t>Vorbefunde</a:t>
            </a:r>
            <a:r>
              <a:rPr lang="en-US"/>
              <a:t> (ca. 10 min)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45A9D-9A75-02F1-96C5-ED13FFDF1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pPr marL="0" indent="0">
              <a:buNone/>
            </a:pPr>
            <a:endParaRPr lang="en-US" sz="1200">
              <a:latin typeface="Aptos"/>
            </a:endParaRPr>
          </a:p>
          <a:p>
            <a:pPr marL="171450" indent="-171450">
              <a:lnSpc>
                <a:spcPct val="113999"/>
              </a:lnSpc>
              <a:buFont typeface="Calibri"/>
              <a:buChar char="-"/>
            </a:pPr>
            <a:r>
              <a:rPr lang="en-US" sz="1800">
                <a:latin typeface="Aptos"/>
              </a:rPr>
              <a:t>Letzter PSA-Wert </a:t>
            </a:r>
          </a:p>
          <a:p>
            <a:pPr marL="405765" lvl="1" indent="-233680">
              <a:lnSpc>
                <a:spcPct val="113999"/>
              </a:lnSpc>
              <a:buFont typeface="Courier New"/>
              <a:buChar char="o"/>
            </a:pPr>
            <a:r>
              <a:rPr lang="en-US" sz="1200" err="1">
                <a:latin typeface="Aptos"/>
              </a:rPr>
              <a:t>Angabe</a:t>
            </a:r>
            <a:r>
              <a:rPr lang="en-US" sz="1200">
                <a:latin typeface="Aptos"/>
              </a:rPr>
              <a:t> in ng/ml</a:t>
            </a:r>
          </a:p>
          <a:p>
            <a:pPr marL="405765" lvl="1" indent="-233680">
              <a:lnSpc>
                <a:spcPct val="113999"/>
              </a:lnSpc>
              <a:buFont typeface="Courier New"/>
              <a:buChar char="o"/>
            </a:pPr>
            <a:r>
              <a:rPr lang="en-US" sz="1200" err="1">
                <a:latin typeface="Aptos"/>
              </a:rPr>
              <a:t>Präzision</a:t>
            </a:r>
            <a:r>
              <a:rPr lang="en-US" sz="1200">
                <a:latin typeface="Aptos"/>
              </a:rPr>
              <a:t>: Drei </a:t>
            </a:r>
            <a:r>
              <a:rPr lang="en-US" sz="1200" err="1">
                <a:latin typeface="Aptos"/>
              </a:rPr>
              <a:t>Stellen</a:t>
            </a:r>
            <a:r>
              <a:rPr lang="en-US" sz="1200">
                <a:latin typeface="Aptos"/>
              </a:rPr>
              <a:t> </a:t>
            </a:r>
            <a:r>
              <a:rPr lang="en-US" sz="1200" err="1">
                <a:latin typeface="Aptos"/>
              </a:rPr>
              <a:t>nach</a:t>
            </a:r>
            <a:r>
              <a:rPr lang="en-US" sz="1200">
                <a:latin typeface="Aptos"/>
              </a:rPr>
              <a:t> dem Komma </a:t>
            </a:r>
          </a:p>
          <a:p>
            <a:pPr marL="171450" indent="-171450">
              <a:lnSpc>
                <a:spcPct val="113999"/>
              </a:lnSpc>
              <a:buFont typeface="Calibri"/>
              <a:buChar char="-"/>
            </a:pPr>
            <a:endParaRPr lang="en-US" sz="1200">
              <a:latin typeface="Aptos"/>
            </a:endParaRPr>
          </a:p>
          <a:p>
            <a:pPr marL="171450" indent="-171450">
              <a:lnSpc>
                <a:spcPct val="113999"/>
              </a:lnSpc>
              <a:buFont typeface="Calibri"/>
              <a:buChar char="-"/>
            </a:pPr>
            <a:r>
              <a:rPr lang="en-US" sz="1800">
                <a:latin typeface="Aptos"/>
              </a:rPr>
              <a:t> Datum der </a:t>
            </a:r>
            <a:r>
              <a:rPr lang="en-US" sz="1800" err="1">
                <a:latin typeface="Aptos"/>
              </a:rPr>
              <a:t>letzten</a:t>
            </a:r>
            <a:r>
              <a:rPr lang="en-US" sz="1800">
                <a:latin typeface="Aptos"/>
              </a:rPr>
              <a:t> PSA-</a:t>
            </a:r>
            <a:r>
              <a:rPr lang="en-US" sz="1800" err="1">
                <a:latin typeface="Aptos"/>
              </a:rPr>
              <a:t>Bestimmung</a:t>
            </a:r>
            <a:endParaRPr lang="en-US" sz="1800">
              <a:latin typeface="Fira Sans"/>
            </a:endParaRPr>
          </a:p>
          <a:p>
            <a:pPr marL="171450" indent="-171450">
              <a:lnSpc>
                <a:spcPct val="113999"/>
              </a:lnSpc>
              <a:buFont typeface="Calibri"/>
              <a:buChar char="-"/>
            </a:pPr>
            <a:endParaRPr lang="en-US" sz="1200">
              <a:latin typeface="Aptos"/>
            </a:endParaRPr>
          </a:p>
          <a:p>
            <a:pPr marL="171450" indent="-171450">
              <a:lnSpc>
                <a:spcPct val="113999"/>
              </a:lnSpc>
              <a:buFont typeface="Calibri"/>
              <a:buChar char="-"/>
            </a:pPr>
            <a:r>
              <a:rPr lang="en-US" sz="1800">
                <a:latin typeface="Aptos"/>
              </a:rPr>
              <a:t>Art der </a:t>
            </a:r>
            <a:r>
              <a:rPr lang="en-US" sz="1800" err="1">
                <a:latin typeface="Aptos"/>
              </a:rPr>
              <a:t>Probenentnahme</a:t>
            </a:r>
            <a:r>
              <a:rPr lang="en-US" sz="1800">
                <a:latin typeface="Aptos"/>
              </a:rPr>
              <a:t> </a:t>
            </a:r>
            <a:endParaRPr lang="en-US" sz="1800">
              <a:latin typeface="Fira Sans"/>
            </a:endParaRPr>
          </a:p>
          <a:p>
            <a:pPr marL="171450" indent="-171450">
              <a:lnSpc>
                <a:spcPct val="113999"/>
              </a:lnSpc>
              <a:buFont typeface="Calibri"/>
              <a:buChar char="-"/>
            </a:pPr>
            <a:r>
              <a:rPr lang="en-US" sz="1200">
                <a:latin typeface="Aptos"/>
              </a:rPr>
              <a:t>  </a:t>
            </a:r>
            <a:r>
              <a:rPr lang="en-US" sz="1200" err="1">
                <a:latin typeface="Aptos"/>
              </a:rPr>
              <a:t>Stanzbiopsie</a:t>
            </a:r>
            <a:r>
              <a:rPr lang="en-US" sz="1200">
                <a:latin typeface="Aptos"/>
              </a:rPr>
              <a:t>, </a:t>
            </a:r>
            <a:r>
              <a:rPr lang="en-US" sz="1200" err="1">
                <a:latin typeface="Aptos"/>
              </a:rPr>
              <a:t>Transurethale</a:t>
            </a:r>
            <a:r>
              <a:rPr lang="en-US" sz="1200">
                <a:latin typeface="Aptos"/>
              </a:rPr>
              <a:t> </a:t>
            </a:r>
            <a:r>
              <a:rPr lang="en-US" sz="1200" err="1">
                <a:latin typeface="Aptos"/>
              </a:rPr>
              <a:t>Resektion</a:t>
            </a:r>
            <a:r>
              <a:rPr lang="en-US" sz="1200">
                <a:latin typeface="Aptos"/>
              </a:rPr>
              <a:t> (TUR-B), </a:t>
            </a:r>
            <a:r>
              <a:rPr lang="en-US" sz="1200" err="1">
                <a:latin typeface="Aptos"/>
              </a:rPr>
              <a:t>Radikale</a:t>
            </a:r>
            <a:r>
              <a:rPr lang="en-US" sz="1200">
                <a:latin typeface="Aptos"/>
              </a:rPr>
              <a:t> </a:t>
            </a:r>
            <a:r>
              <a:rPr lang="en-US" sz="1200" err="1">
                <a:latin typeface="Aptos"/>
              </a:rPr>
              <a:t>Prostatektomie</a:t>
            </a:r>
            <a:endParaRPr lang="en-US" sz="1200">
              <a:latin typeface="Aptos"/>
            </a:endParaRPr>
          </a:p>
          <a:p>
            <a:pPr marL="359410" indent="-359410">
              <a:lnSpc>
                <a:spcPct val="113999"/>
              </a:lnSpc>
              <a:buFont typeface="Calibri"/>
              <a:buChar char="-"/>
            </a:pPr>
            <a:endParaRPr lang="en-US" sz="1200">
              <a:latin typeface="Aptos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en-US" sz="1800">
                <a:latin typeface="Aptos"/>
              </a:rPr>
              <a:t>- </a:t>
            </a:r>
            <a:r>
              <a:rPr lang="en-US" sz="1800" err="1">
                <a:latin typeface="Aptos"/>
              </a:rPr>
              <a:t>ProbenID</a:t>
            </a:r>
            <a:r>
              <a:rPr lang="en-US" sz="1800">
                <a:latin typeface="Aptos"/>
              </a:rPr>
              <a:t> der </a:t>
            </a:r>
            <a:r>
              <a:rPr lang="en-US" sz="1800" err="1">
                <a:latin typeface="Aptos"/>
              </a:rPr>
              <a:t>übersandten</a:t>
            </a:r>
            <a:r>
              <a:rPr lang="en-US" sz="1800">
                <a:latin typeface="Aptos"/>
              </a:rPr>
              <a:t> </a:t>
            </a:r>
            <a:r>
              <a:rPr lang="en-US" sz="1800" err="1">
                <a:latin typeface="Aptos"/>
              </a:rPr>
              <a:t>Bioprobe</a:t>
            </a:r>
            <a:r>
              <a:rPr lang="en-US" sz="1800">
                <a:latin typeface="Aptos"/>
              </a:rPr>
              <a:t>(n) </a:t>
            </a:r>
            <a:endParaRPr lang="en-US" sz="1800">
              <a:latin typeface="Fira Sans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en-US" sz="1200">
                <a:latin typeface="Aptos"/>
              </a:rPr>
              <a:t>  String </a:t>
            </a:r>
            <a:endParaRPr lang="en-US"/>
          </a:p>
          <a:p>
            <a:pPr marL="359410" indent="-359410">
              <a:lnSpc>
                <a:spcPct val="113999"/>
              </a:lnSpc>
              <a:buFont typeface="Calibri"/>
              <a:buChar char="-"/>
            </a:pPr>
            <a:endParaRPr lang="en-US">
              <a:latin typeface="Fira Sans"/>
            </a:endParaRPr>
          </a:p>
          <a:p>
            <a:pPr marL="0" indent="0">
              <a:lnSpc>
                <a:spcPct val="113999"/>
              </a:lnSpc>
              <a:buNone/>
            </a:pPr>
            <a:endParaRPr lang="en-US">
              <a:latin typeface="Fira San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778B6-D8CC-DF61-935D-74867DE6F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5890-3535-4B99-BCC2-746212E7D208}" type="datetime1">
              <a:rPr lang="de-DE" smtClean="0"/>
              <a:t>30.01.25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855FC-D79F-FFAF-C85F-35FDCA34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BF251-B93A-56B6-6B54-64ADE0C87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7C7068-BC4B-90C2-B887-2CDBA450AA69}"/>
              </a:ext>
            </a:extLst>
          </p:cNvPr>
          <p:cNvSpPr txBox="1"/>
          <p:nvPr/>
        </p:nvSpPr>
        <p:spPr>
          <a:xfrm>
            <a:off x="6631045" y="2301557"/>
            <a:ext cx="462811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Variante</a:t>
            </a:r>
            <a:r>
              <a:rPr lang="en-US"/>
              <a:t> 1: </a:t>
            </a:r>
          </a:p>
          <a:p>
            <a:r>
              <a:rPr lang="en-US"/>
              <a:t>LHC-</a:t>
            </a:r>
            <a:r>
              <a:rPr lang="en-US" err="1"/>
              <a:t>Formbuilder</a:t>
            </a:r>
            <a:r>
              <a:rPr lang="en-US"/>
              <a:t> + </a:t>
            </a:r>
          </a:p>
          <a:p>
            <a:r>
              <a:rPr lang="en-US"/>
              <a:t>LHC Smart App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err="1"/>
              <a:t>Variante</a:t>
            </a:r>
            <a:r>
              <a:rPr lang="en-US"/>
              <a:t> 2:  </a:t>
            </a:r>
          </a:p>
          <a:p>
            <a:r>
              <a:rPr lang="en-US"/>
              <a:t>FSH/SUSHI + </a:t>
            </a:r>
            <a:r>
              <a:rPr lang="en-US" err="1"/>
              <a:t>FHIRPath</a:t>
            </a:r>
            <a:r>
              <a:rPr lang="en-US"/>
              <a:t>-Lab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23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90C02-2B30-5F0F-DDB4-0A35F369E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5890-3535-4B99-BCC2-746212E7D208}" type="datetime1">
              <a:rPr lang="de-DE" smtClean="0"/>
              <a:t>30.01.25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7F16C-0FA3-38C1-C823-3FCDD86E3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957DC-6A90-3A70-A200-DA1D426D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BDAA6771-D881-BECD-9BD7-82DB4E906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00" y="0"/>
            <a:ext cx="9805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02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7A66-DC43-4A79-B163-31BAA7F2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Aufgabe 1: </a:t>
            </a:r>
            <a:r>
              <a:rPr lang="en-US" err="1"/>
              <a:t>Limitationen</a:t>
            </a:r>
            <a:r>
              <a:rPr lang="en-US"/>
              <a:t> der Observation-based extraction</a:t>
            </a:r>
            <a:endParaRPr lang="en-US" b="0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45A9D-9A75-02F1-96C5-ED13FFDF1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705854"/>
            <a:ext cx="5141961" cy="4243426"/>
          </a:xfrm>
        </p:spPr>
        <p:txBody>
          <a:bodyPr vert="horz" lIns="0" tIns="18000" rIns="0" bIns="0" rtlCol="0" anchor="t">
            <a:noAutofit/>
          </a:bodyPr>
          <a:lstStyle/>
          <a:p>
            <a:pPr marL="0" indent="0">
              <a:buNone/>
            </a:pPr>
            <a:endParaRPr lang="en-US" sz="1200">
              <a:latin typeface="Aptos"/>
            </a:endParaRPr>
          </a:p>
          <a:p>
            <a:pPr marL="171450" indent="-171450">
              <a:lnSpc>
                <a:spcPct val="113999"/>
              </a:lnSpc>
              <a:buFont typeface="Calibri"/>
              <a:buChar char="-"/>
            </a:pPr>
            <a:r>
              <a:rPr lang="en-US" sz="1800">
                <a:latin typeface="Aptos"/>
              </a:rPr>
              <a:t>Letzter PSA-Wert </a:t>
            </a:r>
          </a:p>
          <a:p>
            <a:pPr marL="405765" lvl="1" indent="-233680">
              <a:lnSpc>
                <a:spcPct val="113999"/>
              </a:lnSpc>
              <a:buFont typeface="Courier New"/>
              <a:buChar char="o"/>
            </a:pPr>
            <a:r>
              <a:rPr lang="en-US" sz="1200" err="1">
                <a:latin typeface="Aptos"/>
              </a:rPr>
              <a:t>Angabe</a:t>
            </a:r>
            <a:r>
              <a:rPr lang="en-US" sz="1200">
                <a:latin typeface="Aptos"/>
              </a:rPr>
              <a:t> in ng/ml</a:t>
            </a:r>
          </a:p>
          <a:p>
            <a:pPr marL="405765" lvl="1" indent="-233680">
              <a:lnSpc>
                <a:spcPct val="113999"/>
              </a:lnSpc>
              <a:buFont typeface="Courier New"/>
              <a:buChar char="o"/>
            </a:pPr>
            <a:r>
              <a:rPr lang="en-US" sz="1200" err="1">
                <a:latin typeface="Aptos"/>
              </a:rPr>
              <a:t>Präzision</a:t>
            </a:r>
            <a:r>
              <a:rPr lang="en-US" sz="1200">
                <a:latin typeface="Aptos"/>
              </a:rPr>
              <a:t>: Drei </a:t>
            </a:r>
            <a:r>
              <a:rPr lang="en-US" sz="1200" err="1">
                <a:latin typeface="Aptos"/>
              </a:rPr>
              <a:t>Stellen</a:t>
            </a:r>
            <a:r>
              <a:rPr lang="en-US" sz="1200">
                <a:latin typeface="Aptos"/>
              </a:rPr>
              <a:t> </a:t>
            </a:r>
            <a:r>
              <a:rPr lang="en-US" sz="1200" err="1">
                <a:latin typeface="Aptos"/>
              </a:rPr>
              <a:t>nach</a:t>
            </a:r>
            <a:r>
              <a:rPr lang="en-US" sz="1200">
                <a:latin typeface="Aptos"/>
              </a:rPr>
              <a:t> dem Komma </a:t>
            </a:r>
          </a:p>
          <a:p>
            <a:pPr marL="171450" indent="-171450">
              <a:lnSpc>
                <a:spcPct val="113999"/>
              </a:lnSpc>
              <a:buFont typeface="Calibri"/>
              <a:buChar char="-"/>
            </a:pPr>
            <a:endParaRPr lang="en-US" sz="1200">
              <a:latin typeface="Aptos"/>
            </a:endParaRPr>
          </a:p>
          <a:p>
            <a:pPr marL="171450" indent="-171450">
              <a:lnSpc>
                <a:spcPct val="113999"/>
              </a:lnSpc>
              <a:buFont typeface="Calibri"/>
              <a:buChar char="-"/>
            </a:pPr>
            <a:r>
              <a:rPr lang="en-US" sz="1800">
                <a:latin typeface="Aptos"/>
              </a:rPr>
              <a:t> Datum der </a:t>
            </a:r>
            <a:r>
              <a:rPr lang="en-US" sz="1800" err="1">
                <a:latin typeface="Aptos"/>
              </a:rPr>
              <a:t>letzten</a:t>
            </a:r>
            <a:r>
              <a:rPr lang="en-US" sz="1800">
                <a:latin typeface="Aptos"/>
              </a:rPr>
              <a:t> PSA-</a:t>
            </a:r>
            <a:r>
              <a:rPr lang="en-US" sz="1800" err="1">
                <a:latin typeface="Aptos"/>
              </a:rPr>
              <a:t>Bestimmung</a:t>
            </a:r>
            <a:endParaRPr lang="en-US" sz="1800">
              <a:latin typeface="Fira Sans"/>
            </a:endParaRPr>
          </a:p>
          <a:p>
            <a:pPr marL="171450" indent="-171450">
              <a:lnSpc>
                <a:spcPct val="113999"/>
              </a:lnSpc>
              <a:buFont typeface="Calibri"/>
              <a:buChar char="-"/>
            </a:pPr>
            <a:endParaRPr lang="en-US" sz="1200">
              <a:latin typeface="Aptos"/>
            </a:endParaRPr>
          </a:p>
          <a:p>
            <a:pPr marL="171450" indent="-171450">
              <a:lnSpc>
                <a:spcPct val="113999"/>
              </a:lnSpc>
              <a:buFont typeface="Calibri"/>
              <a:buChar char="-"/>
            </a:pPr>
            <a:r>
              <a:rPr lang="en-US" sz="1800">
                <a:latin typeface="Aptos"/>
              </a:rPr>
              <a:t>Art der </a:t>
            </a:r>
            <a:r>
              <a:rPr lang="en-US" sz="1800" err="1">
                <a:latin typeface="Aptos"/>
              </a:rPr>
              <a:t>Probenentnahme</a:t>
            </a:r>
            <a:r>
              <a:rPr lang="en-US" sz="1800">
                <a:latin typeface="Aptos"/>
              </a:rPr>
              <a:t> </a:t>
            </a:r>
            <a:endParaRPr lang="en-US" sz="1800">
              <a:latin typeface="Fira Sans"/>
            </a:endParaRPr>
          </a:p>
          <a:p>
            <a:pPr marL="171450" indent="-171450">
              <a:lnSpc>
                <a:spcPct val="113999"/>
              </a:lnSpc>
              <a:buFont typeface="Calibri"/>
              <a:buChar char="-"/>
            </a:pPr>
            <a:r>
              <a:rPr lang="en-US" sz="1200">
                <a:latin typeface="Aptos"/>
              </a:rPr>
              <a:t>  </a:t>
            </a:r>
            <a:r>
              <a:rPr lang="en-US" sz="1200" err="1">
                <a:latin typeface="Aptos"/>
              </a:rPr>
              <a:t>Stanzbiopsie</a:t>
            </a:r>
            <a:r>
              <a:rPr lang="en-US" sz="1200">
                <a:latin typeface="Aptos"/>
              </a:rPr>
              <a:t>, </a:t>
            </a:r>
            <a:r>
              <a:rPr lang="en-US" sz="1200" err="1">
                <a:latin typeface="Aptos"/>
              </a:rPr>
              <a:t>Transurethale</a:t>
            </a:r>
            <a:r>
              <a:rPr lang="en-US" sz="1200">
                <a:latin typeface="Aptos"/>
              </a:rPr>
              <a:t> </a:t>
            </a:r>
            <a:r>
              <a:rPr lang="en-US" sz="1200" err="1">
                <a:latin typeface="Aptos"/>
              </a:rPr>
              <a:t>Resektion</a:t>
            </a:r>
            <a:r>
              <a:rPr lang="en-US" sz="1200">
                <a:latin typeface="Aptos"/>
              </a:rPr>
              <a:t> (TUR-B), </a:t>
            </a:r>
            <a:r>
              <a:rPr lang="en-US" sz="1200" err="1">
                <a:latin typeface="Aptos"/>
              </a:rPr>
              <a:t>Radikale</a:t>
            </a:r>
            <a:r>
              <a:rPr lang="en-US" sz="1200">
                <a:latin typeface="Aptos"/>
              </a:rPr>
              <a:t> </a:t>
            </a:r>
            <a:r>
              <a:rPr lang="en-US" sz="1200" err="1">
                <a:latin typeface="Aptos"/>
              </a:rPr>
              <a:t>Prostatektomie</a:t>
            </a:r>
            <a:endParaRPr lang="en-US" sz="1200">
              <a:latin typeface="Aptos"/>
            </a:endParaRPr>
          </a:p>
          <a:p>
            <a:pPr marL="359410" indent="-359410">
              <a:lnSpc>
                <a:spcPct val="113999"/>
              </a:lnSpc>
              <a:buFont typeface="Calibri"/>
              <a:buChar char="-"/>
            </a:pPr>
            <a:endParaRPr lang="en-US" sz="1200">
              <a:latin typeface="Aptos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en-US" sz="1800">
                <a:latin typeface="Aptos"/>
              </a:rPr>
              <a:t>- </a:t>
            </a:r>
            <a:r>
              <a:rPr lang="en-US" sz="1800" err="1">
                <a:latin typeface="Aptos"/>
              </a:rPr>
              <a:t>ProbenID</a:t>
            </a:r>
            <a:r>
              <a:rPr lang="en-US" sz="1800">
                <a:latin typeface="Aptos"/>
              </a:rPr>
              <a:t> der </a:t>
            </a:r>
            <a:r>
              <a:rPr lang="en-US" sz="1800" err="1">
                <a:latin typeface="Aptos"/>
              </a:rPr>
              <a:t>übersandten</a:t>
            </a:r>
            <a:r>
              <a:rPr lang="en-US" sz="1800">
                <a:latin typeface="Aptos"/>
              </a:rPr>
              <a:t> </a:t>
            </a:r>
            <a:r>
              <a:rPr lang="en-US" sz="1800" err="1">
                <a:latin typeface="Aptos"/>
              </a:rPr>
              <a:t>Bioprobe</a:t>
            </a:r>
            <a:r>
              <a:rPr lang="en-US" sz="1800">
                <a:latin typeface="Aptos"/>
              </a:rPr>
              <a:t>(n) </a:t>
            </a:r>
            <a:endParaRPr lang="en-US" sz="1800">
              <a:latin typeface="Fira Sans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en-US" sz="1200">
                <a:latin typeface="Aptos"/>
              </a:rPr>
              <a:t>  String </a:t>
            </a:r>
            <a:endParaRPr lang="en-US"/>
          </a:p>
          <a:p>
            <a:pPr marL="359410" indent="-359410">
              <a:lnSpc>
                <a:spcPct val="113999"/>
              </a:lnSpc>
              <a:buFont typeface="Calibri"/>
              <a:buChar char="-"/>
            </a:pPr>
            <a:endParaRPr lang="en-US">
              <a:latin typeface="Fira Sans"/>
            </a:endParaRPr>
          </a:p>
          <a:p>
            <a:pPr marL="0" indent="0">
              <a:lnSpc>
                <a:spcPct val="113999"/>
              </a:lnSpc>
              <a:buNone/>
            </a:pPr>
            <a:endParaRPr lang="en-US">
              <a:latin typeface="Fira San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778B6-D8CC-DF61-935D-74867DE6F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5890-3535-4B99-BCC2-746212E7D208}" type="datetime1">
              <a:rPr lang="de-DE" smtClean="0"/>
              <a:t>30.01.25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855FC-D79F-FFAF-C85F-35FDCA34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BF251-B93A-56B6-6B54-64ADE0C87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7C7068-BC4B-90C2-B887-2CDBA450AA69}"/>
              </a:ext>
            </a:extLst>
          </p:cNvPr>
          <p:cNvSpPr txBox="1"/>
          <p:nvPr/>
        </p:nvSpPr>
        <p:spPr>
          <a:xfrm>
            <a:off x="7261840" y="1544603"/>
            <a:ext cx="4628116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  <a:p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valueQuantity.value</a:t>
            </a:r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Datum </a:t>
            </a:r>
            <a:r>
              <a:rPr lang="en-US" err="1"/>
              <a:t>wird</a:t>
            </a:r>
            <a:r>
              <a:rPr lang="en-US"/>
              <a:t> in OBE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eigener</a:t>
            </a:r>
            <a:r>
              <a:rPr lang="en-US"/>
              <a:t> Observation-Ressource  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err="1"/>
              <a:t>Keine</a:t>
            </a:r>
            <a:r>
              <a:rPr lang="en-US"/>
              <a:t> </a:t>
            </a:r>
            <a:r>
              <a:rPr lang="en-US" err="1"/>
              <a:t>anderen</a:t>
            </a:r>
            <a:r>
              <a:rPr lang="en-US"/>
              <a:t> </a:t>
            </a:r>
            <a:r>
              <a:rPr lang="en-US" err="1"/>
              <a:t>Ressourcen</a:t>
            </a:r>
            <a:r>
              <a:rPr lang="en-US"/>
              <a:t> (</a:t>
            </a:r>
            <a:r>
              <a:rPr lang="en-US" err="1"/>
              <a:t>z.B.</a:t>
            </a:r>
            <a:r>
              <a:rPr lang="en-US"/>
              <a:t> Specimen) </a:t>
            </a:r>
          </a:p>
          <a:p>
            <a:r>
              <a:rPr lang="en-US" err="1"/>
              <a:t>Keine</a:t>
            </a:r>
            <a:r>
              <a:rPr lang="en-US"/>
              <a:t> </a:t>
            </a:r>
            <a:r>
              <a:rPr lang="en-US" err="1"/>
              <a:t>Belegung</a:t>
            </a:r>
            <a:r>
              <a:rPr lang="en-US"/>
              <a:t> von </a:t>
            </a:r>
            <a:r>
              <a:rPr lang="en-US" err="1"/>
              <a:t>mehreren</a:t>
            </a:r>
            <a:r>
              <a:rPr lang="en-US"/>
              <a:t> </a:t>
            </a:r>
            <a:r>
              <a:rPr lang="en-US" err="1"/>
              <a:t>Elementen</a:t>
            </a:r>
            <a:r>
              <a:rPr lang="en-US"/>
              <a:t> der </a:t>
            </a:r>
            <a:r>
              <a:rPr lang="en-US" err="1"/>
              <a:t>gleichen</a:t>
            </a:r>
            <a:r>
              <a:rPr lang="en-US"/>
              <a:t> </a:t>
            </a:r>
            <a:r>
              <a:rPr lang="en-US" err="1"/>
              <a:t>Ressource</a:t>
            </a:r>
          </a:p>
        </p:txBody>
      </p:sp>
      <p:pic>
        <p:nvPicPr>
          <p:cNvPr id="8" name="Graphic 7" descr="Badge Tick1 with solid fill">
            <a:extLst>
              <a:ext uri="{FF2B5EF4-FFF2-40B4-BE49-F238E27FC236}">
                <a16:creationId xmlns:a16="http://schemas.microsoft.com/office/drawing/2014/main" id="{12EDECA7-D831-3F91-3B7C-410F994E9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7872" y="1715257"/>
            <a:ext cx="914400" cy="914400"/>
          </a:xfrm>
          <a:prstGeom prst="rect">
            <a:avLst/>
          </a:prstGeom>
        </p:spPr>
      </p:pic>
      <p:pic>
        <p:nvPicPr>
          <p:cNvPr id="9" name="Graphic 8" descr="Badge Cross with solid fill">
            <a:extLst>
              <a:ext uri="{FF2B5EF4-FFF2-40B4-BE49-F238E27FC236}">
                <a16:creationId xmlns:a16="http://schemas.microsoft.com/office/drawing/2014/main" id="{B99EBE61-82A3-E932-79B0-5B9E1CC3C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2919" y="2835548"/>
            <a:ext cx="914400" cy="914400"/>
          </a:xfrm>
          <a:prstGeom prst="rect">
            <a:avLst/>
          </a:prstGeom>
        </p:spPr>
      </p:pic>
      <p:pic>
        <p:nvPicPr>
          <p:cNvPr id="10" name="Graphic 9" descr="Badge Cross with solid fill">
            <a:extLst>
              <a:ext uri="{FF2B5EF4-FFF2-40B4-BE49-F238E27FC236}">
                <a16:creationId xmlns:a16="http://schemas.microsoft.com/office/drawing/2014/main" id="{692429EE-CEC7-466B-56B8-98CC1D12E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2919" y="43847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85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IH - Colors">
      <a:dk1>
        <a:srgbClr val="4C626C"/>
      </a:dk1>
      <a:lt1>
        <a:srgbClr val="FFFFFF"/>
      </a:lt1>
      <a:dk2>
        <a:srgbClr val="4C626C"/>
      </a:dk2>
      <a:lt2>
        <a:srgbClr val="FFFFFF"/>
      </a:lt2>
      <a:accent1>
        <a:srgbClr val="70ACC0"/>
      </a:accent1>
      <a:accent2>
        <a:srgbClr val="C12075"/>
      </a:accent2>
      <a:accent3>
        <a:srgbClr val="003754"/>
      </a:accent3>
      <a:accent4>
        <a:srgbClr val="723C5D"/>
      </a:accent4>
      <a:accent5>
        <a:srgbClr val="9D9D9D"/>
      </a:accent5>
      <a:accent6>
        <a:srgbClr val="BE9E7C"/>
      </a:accent6>
      <a:hlink>
        <a:srgbClr val="C12075"/>
      </a:hlink>
      <a:folHlink>
        <a:srgbClr val="723C5D"/>
      </a:folHlink>
    </a:clrScheme>
    <a:fontScheme name="BIH - Fira Sans">
      <a:majorFont>
        <a:latin typeface="Fira Sans"/>
        <a:ea typeface=""/>
        <a:cs typeface=""/>
      </a:majorFont>
      <a:minorFont>
        <a:latin typeface="F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H_16x9_003-000-004.potx" id="{369D7692-B434-4786-98BC-97FF58A88495}" vid="{CF80FD36-D340-4690-A1EC-1D1B85FB3F2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6366B6115821498F44ABDA06810297" ma:contentTypeVersion="18" ma:contentTypeDescription="Create a new document." ma:contentTypeScope="" ma:versionID="837fae368b280d856c843e06e77e8e25">
  <xsd:schema xmlns:xsd="http://www.w3.org/2001/XMLSchema" xmlns:xs="http://www.w3.org/2001/XMLSchema" xmlns:p="http://schemas.microsoft.com/office/2006/metadata/properties" xmlns:ns2="e3281b33-5e35-47b8-941f-e4cf108953ac" xmlns:ns3="1d551d69-6617-46b6-ad2e-6110e151f9ea" targetNamespace="http://schemas.microsoft.com/office/2006/metadata/properties" ma:root="true" ma:fieldsID="d0e7aba64a8616c793f49d2b39b59d8a" ns2:_="" ns3:_="">
    <xsd:import namespace="e3281b33-5e35-47b8-941f-e4cf108953ac"/>
    <xsd:import namespace="1d551d69-6617-46b6-ad2e-6110e151f9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281b33-5e35-47b8-941f-e4cf108953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2375ea7b-1eef-4e91-915e-32e4cb5a9c3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551d69-6617-46b6-ad2e-6110e151f9e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6344646-d1fd-4fc4-9b55-5cfe4cf54d8f}" ma:internalName="TaxCatchAll" ma:showField="CatchAllData" ma:web="1d551d69-6617-46b6-ad2e-6110e151f9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d551d69-6617-46b6-ad2e-6110e151f9ea" xsi:nil="true"/>
    <lcf76f155ced4ddcb4097134ff3c332f xmlns="e3281b33-5e35-47b8-941f-e4cf108953a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5B31A51-15AF-4F7A-9704-3EF4450AFF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D868DB-18D5-4179-B457-7ED177B40A1C}">
  <ds:schemaRefs>
    <ds:schemaRef ds:uri="1d551d69-6617-46b6-ad2e-6110e151f9ea"/>
    <ds:schemaRef ds:uri="e3281b33-5e35-47b8-941f-e4cf108953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3B54794-ECE2-49C0-ACF0-56E0A0B3693D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e3281b33-5e35-47b8-941f-e4cf108953ac"/>
    <ds:schemaRef ds:uri="http://www.w3.org/XML/1998/namespace"/>
    <ds:schemaRef ds:uri="http://schemas.openxmlformats.org/package/2006/metadata/core-properties"/>
    <ds:schemaRef ds:uri="1d551d69-6617-46b6-ad2e-6110e151f9e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1004</Words>
  <Application>Microsoft Macintosh PowerPoint</Application>
  <PresentationFormat>Breitbild</PresentationFormat>
  <Paragraphs>258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Aptos</vt:lpstr>
      <vt:lpstr>Arial</vt:lpstr>
      <vt:lpstr>Calibri</vt:lpstr>
      <vt:lpstr>Courier New</vt:lpstr>
      <vt:lpstr>Fira Sans</vt:lpstr>
      <vt:lpstr>Menlo</vt:lpstr>
      <vt:lpstr>Office</vt:lpstr>
      <vt:lpstr>Fragebogenbasierte pathologische Befundung on FHIR </vt:lpstr>
      <vt:lpstr>Agenda</vt:lpstr>
      <vt:lpstr>Charité University Medicine Berlin Berlin Institute of Health</vt:lpstr>
      <vt:lpstr>PowerPoint-Präsentation</vt:lpstr>
      <vt:lpstr>PowerPoint-Präsentation</vt:lpstr>
      <vt:lpstr>Beispielhaftes Sequenzdiagramm "Pathologische Befundung"</vt:lpstr>
      <vt:lpstr>Aufgabe 1: Anfertigen eines Fragebogens für klinische Vorbefunde (ca. 10 min) </vt:lpstr>
      <vt:lpstr>PowerPoint-Präsentation</vt:lpstr>
      <vt:lpstr>Aufgabe 1: Limitationen der Observation-based extraction </vt:lpstr>
      <vt:lpstr>Definition-based extraction als Extraktions-Methode mit größerere Usability </vt:lpstr>
      <vt:lpstr>Beispielhaftes Sequenzdiagramm "Pathologische Befundung"</vt:lpstr>
      <vt:lpstr>Vorarbeiten – US Cancer Reporting IG </vt:lpstr>
      <vt:lpstr>SNOMED CT IG for Cancer Synoptic Reporting</vt:lpstr>
      <vt:lpstr>Synoptic Cancer Reporting</vt:lpstr>
      <vt:lpstr>International Collaboration on Cancer Reporting (ICCR) </vt:lpstr>
      <vt:lpstr>Publikation und Initiativen</vt:lpstr>
      <vt:lpstr>Aufgabe 2 : Extraction Behaviour in pathologische Fragebögen einfügen (15 min)</vt:lpstr>
      <vt:lpstr>Weitere Extraktionsarten </vt:lpstr>
      <vt:lpstr>Technsiche Repräsentaion von Pathologieberichten </vt:lpstr>
      <vt:lpstr>ISiK Bericht Subsysteme</vt:lpstr>
      <vt:lpstr>MII Pathologiebericht gibt Pathologieberichten eine Grundstruktur</vt:lpstr>
      <vt:lpstr>PowerPoint-Präsentation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leftsided alignment</dc:title>
  <dc:creator>Hahn, Phillip</dc:creator>
  <dc:description>BIH | PowerPoint-Vorlage (Dachmarke) im Format 16:9_x000d_
Office 365</dc:description>
  <cp:lastModifiedBy>Hölter, Thimo Andre</cp:lastModifiedBy>
  <cp:revision>2</cp:revision>
  <dcterms:created xsi:type="dcterms:W3CDTF">2021-07-30T09:23:56Z</dcterms:created>
  <dcterms:modified xsi:type="dcterms:W3CDTF">2025-01-30T09:05:54Z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2.0.0</vt:lpwstr>
  </property>
  <property fmtid="{D5CDD505-2E9C-101B-9397-08002B2CF9AE}" pid="3" name="Build">
    <vt:lpwstr>003-000-004</vt:lpwstr>
  </property>
  <property fmtid="{D5CDD505-2E9C-101B-9397-08002B2CF9AE}" pid="4" name="Erstellt von">
    <vt:lpwstr>office network</vt:lpwstr>
  </property>
  <property fmtid="{D5CDD505-2E9C-101B-9397-08002B2CF9AE}" pid="5" name="Autor">
    <vt:lpwstr>clemens morfeld</vt:lpwstr>
  </property>
  <property fmtid="{D5CDD505-2E9C-101B-9397-08002B2CF9AE}" pid="6" name="Erstellt am">
    <vt:lpwstr>05.09.2019</vt:lpwstr>
  </property>
  <property fmtid="{D5CDD505-2E9C-101B-9397-08002B2CF9AE}" pid="7" name="Stand">
    <vt:lpwstr>04.05.2021</vt:lpwstr>
  </property>
  <property fmtid="{D5CDD505-2E9C-101B-9397-08002B2CF9AE}" pid="8" name="ContentTypeId">
    <vt:lpwstr>0x010100446366B6115821498F44ABDA06810297</vt:lpwstr>
  </property>
</Properties>
</file>